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
  </p:notesMasterIdLst>
  <p:sldIdLst>
    <p:sldId id="256" r:id="rId2"/>
  </p:sldIdLst>
  <p:sldSz cx="6858000" cy="9906000" type="A4"/>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B2805"/>
    <a:srgbClr val="660066"/>
    <a:srgbClr val="FFFFA7"/>
    <a:srgbClr val="423D17"/>
    <a:srgbClr val="050505"/>
    <a:srgbClr val="000000"/>
    <a:srgbClr val="010103"/>
    <a:srgbClr val="FEF496"/>
    <a:srgbClr val="E2E2E2"/>
    <a:srgbClr val="FEFE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7" autoAdjust="0"/>
    <p:restoredTop sz="94660"/>
  </p:normalViewPr>
  <p:slideViewPr>
    <p:cSldViewPr snapToGrid="0">
      <p:cViewPr varScale="1">
        <p:scale>
          <a:sx n="53" d="100"/>
          <a:sy n="53" d="100"/>
        </p:scale>
        <p:origin x="154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4763" y="0"/>
            <a:ext cx="2919412" cy="495300"/>
          </a:xfrm>
          <a:prstGeom prst="rect">
            <a:avLst/>
          </a:prstGeom>
        </p:spPr>
        <p:txBody>
          <a:bodyPr vert="horz" lIns="91440" tIns="45720" rIns="91440" bIns="45720" rtlCol="0"/>
          <a:lstStyle>
            <a:lvl1pPr algn="r">
              <a:defRPr sz="1200"/>
            </a:lvl1pPr>
          </a:lstStyle>
          <a:p>
            <a:fld id="{4228D644-5430-4012-8D79-F8957E1F04FC}" type="datetimeFigureOut">
              <a:rPr kumimoji="1" lang="ja-JP" altLang="en-US" smtClean="0"/>
              <a:t>2023/11/23</a:t>
            </a:fld>
            <a:endParaRPr kumimoji="1" lang="ja-JP" altLang="en-US"/>
          </a:p>
        </p:txBody>
      </p:sp>
      <p:sp>
        <p:nvSpPr>
          <p:cNvPr id="4" name="スライド イメージ プレースホルダー 3"/>
          <p:cNvSpPr>
            <a:spLocks noGrp="1" noRot="1" noChangeAspect="1"/>
          </p:cNvSpPr>
          <p:nvPr>
            <p:ph type="sldImg" idx="2"/>
          </p:nvPr>
        </p:nvSpPr>
        <p:spPr>
          <a:xfrm>
            <a:off x="2216150" y="1233488"/>
            <a:ext cx="2303463" cy="33289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100" y="4748213"/>
            <a:ext cx="5389563" cy="3884612"/>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013"/>
            <a:ext cx="2919413" cy="4953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4763" y="9371013"/>
            <a:ext cx="2919412" cy="495300"/>
          </a:xfrm>
          <a:prstGeom prst="rect">
            <a:avLst/>
          </a:prstGeom>
        </p:spPr>
        <p:txBody>
          <a:bodyPr vert="horz" lIns="91440" tIns="45720" rIns="91440" bIns="45720" rtlCol="0" anchor="b"/>
          <a:lstStyle>
            <a:lvl1pPr algn="r">
              <a:defRPr sz="1200"/>
            </a:lvl1pPr>
          </a:lstStyle>
          <a:p>
            <a:fld id="{D1E4F250-527B-4B77-8D7A-7B98A544189E}" type="slidenum">
              <a:rPr kumimoji="1" lang="ja-JP" altLang="en-US" smtClean="0"/>
              <a:t>‹#›</a:t>
            </a:fld>
            <a:endParaRPr kumimoji="1" lang="ja-JP" altLang="en-US"/>
          </a:p>
        </p:txBody>
      </p:sp>
    </p:spTree>
    <p:extLst>
      <p:ext uri="{BB962C8B-B14F-4D97-AF65-F5344CB8AC3E}">
        <p14:creationId xmlns:p14="http://schemas.microsoft.com/office/powerpoint/2010/main" val="91346119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3AEF3E08-12DA-4BC2-9081-BAFE2E00546B}" type="datetime1">
              <a:rPr kumimoji="1" lang="ja-JP" altLang="en-US" smtClean="0"/>
              <a:t>2023/11/23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4E50343-9D65-4DF1-8705-6DA8893F5EC8}" type="slidenum">
              <a:rPr kumimoji="1" lang="ja-JP" altLang="en-US" smtClean="0"/>
              <a:t>‹#›</a:t>
            </a:fld>
            <a:endParaRPr kumimoji="1" lang="ja-JP" altLang="en-US"/>
          </a:p>
        </p:txBody>
      </p:sp>
    </p:spTree>
    <p:extLst>
      <p:ext uri="{BB962C8B-B14F-4D97-AF65-F5344CB8AC3E}">
        <p14:creationId xmlns:p14="http://schemas.microsoft.com/office/powerpoint/2010/main" val="2158811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88BB3AC-1B96-4152-B1EB-85DA60129861}" type="datetime1">
              <a:rPr kumimoji="1" lang="ja-JP" altLang="en-US" smtClean="0"/>
              <a:t>2023/11/23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4E50343-9D65-4DF1-8705-6DA8893F5EC8}" type="slidenum">
              <a:rPr kumimoji="1" lang="ja-JP" altLang="en-US" smtClean="0"/>
              <a:t>‹#›</a:t>
            </a:fld>
            <a:endParaRPr kumimoji="1" lang="ja-JP" altLang="en-US"/>
          </a:p>
        </p:txBody>
      </p:sp>
    </p:spTree>
    <p:extLst>
      <p:ext uri="{BB962C8B-B14F-4D97-AF65-F5344CB8AC3E}">
        <p14:creationId xmlns:p14="http://schemas.microsoft.com/office/powerpoint/2010/main" val="3051149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C1F960F-9D09-4049-81A1-AC3A46567F23}" type="datetime1">
              <a:rPr kumimoji="1" lang="ja-JP" altLang="en-US" smtClean="0"/>
              <a:t>2023/11/23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4E50343-9D65-4DF1-8705-6DA8893F5EC8}" type="slidenum">
              <a:rPr kumimoji="1" lang="ja-JP" altLang="en-US" smtClean="0"/>
              <a:t>‹#›</a:t>
            </a:fld>
            <a:endParaRPr kumimoji="1" lang="ja-JP" altLang="en-US"/>
          </a:p>
        </p:txBody>
      </p:sp>
    </p:spTree>
    <p:extLst>
      <p:ext uri="{BB962C8B-B14F-4D97-AF65-F5344CB8AC3E}">
        <p14:creationId xmlns:p14="http://schemas.microsoft.com/office/powerpoint/2010/main" val="871787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6917337-6F7C-40F5-AAD8-85C612F206A0}" type="datetime1">
              <a:rPr kumimoji="1" lang="ja-JP" altLang="en-US" smtClean="0"/>
              <a:t>2023/11/23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4E50343-9D65-4DF1-8705-6DA8893F5EC8}" type="slidenum">
              <a:rPr kumimoji="1" lang="ja-JP" altLang="en-US" smtClean="0"/>
              <a:t>‹#›</a:t>
            </a:fld>
            <a:endParaRPr kumimoji="1" lang="ja-JP" altLang="en-US"/>
          </a:p>
        </p:txBody>
      </p:sp>
    </p:spTree>
    <p:extLst>
      <p:ext uri="{BB962C8B-B14F-4D97-AF65-F5344CB8AC3E}">
        <p14:creationId xmlns:p14="http://schemas.microsoft.com/office/powerpoint/2010/main" val="32464814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3BEC909-52E8-447F-A525-66A131B36026}" type="datetime1">
              <a:rPr kumimoji="1" lang="ja-JP" altLang="en-US" smtClean="0"/>
              <a:t>2023/11/23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4E50343-9D65-4DF1-8705-6DA8893F5EC8}" type="slidenum">
              <a:rPr kumimoji="1" lang="ja-JP" altLang="en-US" smtClean="0"/>
              <a:t>‹#›</a:t>
            </a:fld>
            <a:endParaRPr kumimoji="1" lang="ja-JP" altLang="en-US"/>
          </a:p>
        </p:txBody>
      </p:sp>
    </p:spTree>
    <p:extLst>
      <p:ext uri="{BB962C8B-B14F-4D97-AF65-F5344CB8AC3E}">
        <p14:creationId xmlns:p14="http://schemas.microsoft.com/office/powerpoint/2010/main" val="3559994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83D3CE9F-B726-4C83-A4F5-A871917F6ED7}" type="datetime1">
              <a:rPr kumimoji="1" lang="ja-JP" altLang="en-US" smtClean="0"/>
              <a:t>2023/11/23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4E50343-9D65-4DF1-8705-6DA8893F5EC8}" type="slidenum">
              <a:rPr kumimoji="1" lang="ja-JP" altLang="en-US" smtClean="0"/>
              <a:t>‹#›</a:t>
            </a:fld>
            <a:endParaRPr kumimoji="1" lang="ja-JP" altLang="en-US"/>
          </a:p>
        </p:txBody>
      </p:sp>
    </p:spTree>
    <p:extLst>
      <p:ext uri="{BB962C8B-B14F-4D97-AF65-F5344CB8AC3E}">
        <p14:creationId xmlns:p14="http://schemas.microsoft.com/office/powerpoint/2010/main" val="3177641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472381" y="3618442"/>
            <a:ext cx="2901255"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3471863" y="3618442"/>
            <a:ext cx="2915543"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391941FC-D01F-4C2A-9F97-7D4A7D66E081}" type="datetime1">
              <a:rPr kumimoji="1" lang="ja-JP" altLang="en-US" smtClean="0"/>
              <a:t>2023/11/23</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A4E50343-9D65-4DF1-8705-6DA8893F5EC8}" type="slidenum">
              <a:rPr kumimoji="1" lang="ja-JP" altLang="en-US" smtClean="0"/>
              <a:t>‹#›</a:t>
            </a:fld>
            <a:endParaRPr kumimoji="1" lang="ja-JP" altLang="en-US"/>
          </a:p>
        </p:txBody>
      </p:sp>
    </p:spTree>
    <p:extLst>
      <p:ext uri="{BB962C8B-B14F-4D97-AF65-F5344CB8AC3E}">
        <p14:creationId xmlns:p14="http://schemas.microsoft.com/office/powerpoint/2010/main" val="18344364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AD4218F5-FA14-4F09-8A91-2D818B9B33F8}" type="datetime1">
              <a:rPr kumimoji="1" lang="ja-JP" altLang="en-US" smtClean="0"/>
              <a:t>2023/11/23</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A4E50343-9D65-4DF1-8705-6DA8893F5EC8}" type="slidenum">
              <a:rPr kumimoji="1" lang="ja-JP" altLang="en-US" smtClean="0"/>
              <a:t>‹#›</a:t>
            </a:fld>
            <a:endParaRPr kumimoji="1" lang="ja-JP" altLang="en-US"/>
          </a:p>
        </p:txBody>
      </p:sp>
    </p:spTree>
    <p:extLst>
      <p:ext uri="{BB962C8B-B14F-4D97-AF65-F5344CB8AC3E}">
        <p14:creationId xmlns:p14="http://schemas.microsoft.com/office/powerpoint/2010/main" val="15878834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51E71E-59B8-4757-8ED7-D11C2B37A61F}" type="datetime1">
              <a:rPr kumimoji="1" lang="ja-JP" altLang="en-US" smtClean="0"/>
              <a:t>2023/11/23</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A4E50343-9D65-4DF1-8705-6DA8893F5EC8}" type="slidenum">
              <a:rPr kumimoji="1" lang="ja-JP" altLang="en-US" smtClean="0"/>
              <a:t>‹#›</a:t>
            </a:fld>
            <a:endParaRPr kumimoji="1" lang="ja-JP" altLang="en-US"/>
          </a:p>
        </p:txBody>
      </p:sp>
    </p:spTree>
    <p:extLst>
      <p:ext uri="{BB962C8B-B14F-4D97-AF65-F5344CB8AC3E}">
        <p14:creationId xmlns:p14="http://schemas.microsoft.com/office/powerpoint/2010/main" val="1305021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9459B7A-8509-4E0B-BE36-F5BF54A13E1B}" type="datetime1">
              <a:rPr kumimoji="1" lang="ja-JP" altLang="en-US" smtClean="0"/>
              <a:t>2023/11/23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4E50343-9D65-4DF1-8705-6DA8893F5EC8}" type="slidenum">
              <a:rPr kumimoji="1" lang="ja-JP" altLang="en-US" smtClean="0"/>
              <a:t>‹#›</a:t>
            </a:fld>
            <a:endParaRPr kumimoji="1" lang="ja-JP" altLang="en-US"/>
          </a:p>
        </p:txBody>
      </p:sp>
    </p:spTree>
    <p:extLst>
      <p:ext uri="{BB962C8B-B14F-4D97-AF65-F5344CB8AC3E}">
        <p14:creationId xmlns:p14="http://schemas.microsoft.com/office/powerpoint/2010/main" val="3751325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8786D9F-4697-40B7-8C1D-6B337DC487AB}" type="datetime1">
              <a:rPr kumimoji="1" lang="ja-JP" altLang="en-US" smtClean="0"/>
              <a:t>2023/11/23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4E50343-9D65-4DF1-8705-6DA8893F5EC8}" type="slidenum">
              <a:rPr kumimoji="1" lang="ja-JP" altLang="en-US" smtClean="0"/>
              <a:t>‹#›</a:t>
            </a:fld>
            <a:endParaRPr kumimoji="1" lang="ja-JP" altLang="en-US"/>
          </a:p>
        </p:txBody>
      </p:sp>
    </p:spTree>
    <p:extLst>
      <p:ext uri="{BB962C8B-B14F-4D97-AF65-F5344CB8AC3E}">
        <p14:creationId xmlns:p14="http://schemas.microsoft.com/office/powerpoint/2010/main" val="28256911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69D269C8-29DE-477B-924E-86608564F597}" type="datetime1">
              <a:rPr kumimoji="1" lang="ja-JP" altLang="en-US" smtClean="0"/>
              <a:t>2023/11/23</a:t>
            </a:fld>
            <a:endParaRPr kumimoji="1" lang="ja-JP" altLang="en-US"/>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A4E50343-9D65-4DF1-8705-6DA8893F5EC8}" type="slidenum">
              <a:rPr kumimoji="1" lang="ja-JP" altLang="en-US" smtClean="0"/>
              <a:t>‹#›</a:t>
            </a:fld>
            <a:endParaRPr kumimoji="1" lang="ja-JP" altLang="en-US"/>
          </a:p>
        </p:txBody>
      </p:sp>
    </p:spTree>
    <p:extLst>
      <p:ext uri="{BB962C8B-B14F-4D97-AF65-F5344CB8AC3E}">
        <p14:creationId xmlns:p14="http://schemas.microsoft.com/office/powerpoint/2010/main" val="12529433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0.png"/><Relationship Id="rId18" Type="http://schemas.openxmlformats.org/officeDocument/2006/relationships/image" Target="../media/image14.png"/><Relationship Id="rId3" Type="http://schemas.openxmlformats.org/officeDocument/2006/relationships/image" Target="../media/image2.png"/><Relationship Id="rId7" Type="http://schemas.openxmlformats.org/officeDocument/2006/relationships/image" Target="../media/image6.png"/><Relationship Id="rId12" Type="http://schemas.microsoft.com/office/2007/relationships/hdphoto" Target="../media/hdphoto2.wdp"/><Relationship Id="rId17" Type="http://schemas.microsoft.com/office/2007/relationships/hdphoto" Target="../media/hdphoto3.wdp"/><Relationship Id="rId2" Type="http://schemas.openxmlformats.org/officeDocument/2006/relationships/image" Target="../media/image1.jpg"/><Relationship Id="rId16"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5.jpg"/><Relationship Id="rId11" Type="http://schemas.openxmlformats.org/officeDocument/2006/relationships/image" Target="../media/image9.png"/><Relationship Id="rId5" Type="http://schemas.openxmlformats.org/officeDocument/2006/relationships/image" Target="../media/image4.jpg"/><Relationship Id="rId15" Type="http://schemas.openxmlformats.org/officeDocument/2006/relationships/image" Target="../media/image12.png"/><Relationship Id="rId10" Type="http://schemas.openxmlformats.org/officeDocument/2006/relationships/image" Target="../media/image8.png"/><Relationship Id="rId19" Type="http://schemas.microsoft.com/office/2007/relationships/hdphoto" Target="../media/hdphoto4.wdp"/><Relationship Id="rId4" Type="http://schemas.openxmlformats.org/officeDocument/2006/relationships/image" Target="../media/image3.jpg"/><Relationship Id="rId9" Type="http://schemas.openxmlformats.org/officeDocument/2006/relationships/image" Target="../media/image7.png"/><Relationship Id="rId1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50505">
            <a:alpha val="96000"/>
          </a:srgbClr>
        </a:solidFill>
        <a:effectLst/>
      </p:bgPr>
    </p:bg>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FE996F7E-407F-46DF-89B4-F00442994878}"/>
              </a:ext>
            </a:extLst>
          </p:cNvPr>
          <p:cNvPicPr>
            <a:picLocks noChangeAspect="1"/>
          </p:cNvPicPr>
          <p:nvPr/>
        </p:nvPicPr>
        <p:blipFill rotWithShape="1">
          <a:blip r:embed="rId2">
            <a:extLst>
              <a:ext uri="{28A0092B-C50C-407E-A947-70E740481C1C}">
                <a14:useLocalDpi xmlns:a14="http://schemas.microsoft.com/office/drawing/2010/main" val="0"/>
              </a:ext>
            </a:extLst>
          </a:blip>
          <a:srcRect l="69229" t="493" r="534" b="76430"/>
          <a:stretch/>
        </p:blipFill>
        <p:spPr>
          <a:xfrm>
            <a:off x="4630808" y="306799"/>
            <a:ext cx="2093391" cy="1600438"/>
          </a:xfrm>
          <a:prstGeom prst="rect">
            <a:avLst/>
          </a:prstGeom>
          <a:scene3d>
            <a:camera prst="orthographicFront"/>
            <a:lightRig rig="threePt" dir="t"/>
          </a:scene3d>
          <a:sp3d>
            <a:bevelT w="0"/>
          </a:sp3d>
        </p:spPr>
      </p:pic>
      <p:pic>
        <p:nvPicPr>
          <p:cNvPr id="6" name="図 5">
            <a:extLst>
              <a:ext uri="{FF2B5EF4-FFF2-40B4-BE49-F238E27FC236}">
                <a16:creationId xmlns:a16="http://schemas.microsoft.com/office/drawing/2014/main" id="{E08CA6B7-5D02-4EF2-945B-CA8C29D59459}"/>
              </a:ext>
            </a:extLst>
          </p:cNvPr>
          <p:cNvPicPr>
            <a:picLocks noChangeAspect="1"/>
          </p:cNvPicPr>
          <p:nvPr/>
        </p:nvPicPr>
        <p:blipFill rotWithShape="1">
          <a:blip r:embed="rId2">
            <a:extLst>
              <a:ext uri="{28A0092B-C50C-407E-A947-70E740481C1C}">
                <a14:useLocalDpi xmlns:a14="http://schemas.microsoft.com/office/drawing/2010/main" val="0"/>
              </a:ext>
            </a:extLst>
          </a:blip>
          <a:srcRect t="71184" b="-1"/>
          <a:stretch/>
        </p:blipFill>
        <p:spPr>
          <a:xfrm>
            <a:off x="53182" y="7883717"/>
            <a:ext cx="6853306" cy="1963133"/>
          </a:xfrm>
          <a:prstGeom prst="rect">
            <a:avLst/>
          </a:prstGeom>
        </p:spPr>
      </p:pic>
      <p:sp>
        <p:nvSpPr>
          <p:cNvPr id="7" name="テキスト ボックス 6">
            <a:extLst>
              <a:ext uri="{FF2B5EF4-FFF2-40B4-BE49-F238E27FC236}">
                <a16:creationId xmlns:a16="http://schemas.microsoft.com/office/drawing/2014/main" id="{8BE1C0AA-3636-4B2D-9050-F915EBB81864}"/>
              </a:ext>
            </a:extLst>
          </p:cNvPr>
          <p:cNvSpPr txBox="1"/>
          <p:nvPr/>
        </p:nvSpPr>
        <p:spPr>
          <a:xfrm>
            <a:off x="1706591" y="7985762"/>
            <a:ext cx="4982337" cy="954107"/>
          </a:xfrm>
          <a:prstGeom prst="rect">
            <a:avLst/>
          </a:prstGeom>
          <a:solidFill>
            <a:srgbClr val="010103"/>
          </a:solidFill>
        </p:spPr>
        <p:txBody>
          <a:bodyPr wrap="square" rtlCol="0">
            <a:spAutoFit/>
          </a:bodyPr>
          <a:lstStyle/>
          <a:p>
            <a:r>
              <a:rPr kumimoji="1" lang="en-US" altLang="ja-JP" sz="3200" b="1" dirty="0">
                <a:solidFill>
                  <a:srgbClr val="FEF496"/>
                </a:solidFill>
                <a:effectLst>
                  <a:outerShdw blurRad="38100" dist="38100" dir="2700000" algn="tl">
                    <a:srgbClr val="000000">
                      <a:alpha val="43137"/>
                    </a:srgbClr>
                  </a:outerShdw>
                </a:effectLst>
                <a:latin typeface="HG明朝E" panose="02020809000000000000" pitchFamily="17" charset="-128"/>
                <a:ea typeface="HG明朝E" panose="02020809000000000000" pitchFamily="17" charset="-128"/>
              </a:rPr>
              <a:t>12/19</a:t>
            </a:r>
            <a:r>
              <a:rPr kumimoji="1" lang="ja-JP" altLang="en-US" sz="2400" b="1" dirty="0">
                <a:solidFill>
                  <a:srgbClr val="FEF496"/>
                </a:solidFill>
                <a:effectLst>
                  <a:outerShdw blurRad="38100" dist="38100" dir="2700000" algn="tl">
                    <a:srgbClr val="000000">
                      <a:alpha val="43137"/>
                    </a:srgbClr>
                  </a:outerShdw>
                </a:effectLst>
                <a:latin typeface="HG明朝E" panose="02020809000000000000" pitchFamily="17" charset="-128"/>
                <a:ea typeface="HG明朝E" panose="02020809000000000000" pitchFamily="17" charset="-128"/>
              </a:rPr>
              <a:t>㈫</a:t>
            </a:r>
            <a:r>
              <a:rPr kumimoji="1" lang="ja-JP" altLang="en-US" sz="3200" b="1" dirty="0">
                <a:solidFill>
                  <a:srgbClr val="FEF496"/>
                </a:solidFill>
                <a:effectLst>
                  <a:outerShdw blurRad="38100" dist="38100" dir="2700000" algn="tl">
                    <a:srgbClr val="000000">
                      <a:alpha val="43137"/>
                    </a:srgbClr>
                  </a:outerShdw>
                </a:effectLst>
                <a:latin typeface="HG明朝E" panose="02020809000000000000" pitchFamily="17" charset="-128"/>
                <a:ea typeface="HG明朝E" panose="02020809000000000000" pitchFamily="17" charset="-128"/>
              </a:rPr>
              <a:t>～</a:t>
            </a:r>
            <a:r>
              <a:rPr kumimoji="1" lang="en-US" altLang="ja-JP" sz="3200" b="1" dirty="0">
                <a:solidFill>
                  <a:srgbClr val="FEF496"/>
                </a:solidFill>
                <a:effectLst>
                  <a:outerShdw blurRad="38100" dist="38100" dir="2700000" algn="tl">
                    <a:srgbClr val="000000">
                      <a:alpha val="43137"/>
                    </a:srgbClr>
                  </a:outerShdw>
                </a:effectLst>
                <a:latin typeface="HG明朝E" panose="02020809000000000000" pitchFamily="17" charset="-128"/>
                <a:ea typeface="HG明朝E" panose="02020809000000000000" pitchFamily="17" charset="-128"/>
              </a:rPr>
              <a:t>21</a:t>
            </a:r>
            <a:r>
              <a:rPr kumimoji="1" lang="ja-JP" altLang="en-US" sz="2800" b="1" dirty="0">
                <a:solidFill>
                  <a:srgbClr val="FEF496"/>
                </a:solidFill>
                <a:effectLst>
                  <a:outerShdw blurRad="38100" dist="38100" dir="2700000" algn="tl">
                    <a:srgbClr val="000000">
                      <a:alpha val="43137"/>
                    </a:srgbClr>
                  </a:outerShdw>
                </a:effectLst>
                <a:latin typeface="HG明朝E" panose="02020809000000000000" pitchFamily="17" charset="-128"/>
                <a:ea typeface="HG明朝E" panose="02020809000000000000" pitchFamily="17" charset="-128"/>
              </a:rPr>
              <a:t>㈭</a:t>
            </a:r>
            <a:r>
              <a:rPr kumimoji="1" lang="ja-JP" altLang="en-US" sz="3200" b="1" dirty="0">
                <a:solidFill>
                  <a:srgbClr val="FEF496"/>
                </a:solidFill>
                <a:effectLst>
                  <a:outerShdw blurRad="38100" dist="38100" dir="2700000" algn="tl">
                    <a:srgbClr val="000000">
                      <a:alpha val="43137"/>
                    </a:srgbClr>
                  </a:outerShdw>
                </a:effectLst>
                <a:latin typeface="HG明朝E" panose="02020809000000000000" pitchFamily="17" charset="-128"/>
                <a:ea typeface="HG明朝E" panose="02020809000000000000" pitchFamily="17" charset="-128"/>
              </a:rPr>
              <a:t>　</a:t>
            </a:r>
          </a:p>
          <a:p>
            <a:r>
              <a:rPr kumimoji="1" lang="en-US" altLang="ja-JP" sz="2400" b="1" dirty="0">
                <a:solidFill>
                  <a:srgbClr val="FEF496"/>
                </a:solidFill>
                <a:effectLst>
                  <a:outerShdw blurRad="38100" dist="38100" dir="2700000" algn="tl">
                    <a:srgbClr val="000000">
                      <a:alpha val="43137"/>
                    </a:srgbClr>
                  </a:outerShdw>
                </a:effectLst>
                <a:latin typeface="HG明朝E" panose="02020809000000000000" pitchFamily="17" charset="-128"/>
                <a:ea typeface="HG明朝E" panose="02020809000000000000" pitchFamily="17" charset="-128"/>
              </a:rPr>
              <a:t>10:30</a:t>
            </a:r>
            <a:r>
              <a:rPr kumimoji="1" lang="ja-JP" altLang="en-US" sz="2400" b="1" dirty="0">
                <a:solidFill>
                  <a:srgbClr val="FEF496"/>
                </a:solidFill>
                <a:effectLst>
                  <a:outerShdw blurRad="38100" dist="38100" dir="2700000" algn="tl">
                    <a:srgbClr val="000000">
                      <a:alpha val="43137"/>
                    </a:srgbClr>
                  </a:outerShdw>
                </a:effectLst>
                <a:latin typeface="HG明朝E" panose="02020809000000000000" pitchFamily="17" charset="-128"/>
                <a:ea typeface="HG明朝E" panose="02020809000000000000" pitchFamily="17" charset="-128"/>
              </a:rPr>
              <a:t>～</a:t>
            </a:r>
            <a:r>
              <a:rPr kumimoji="1" lang="en-US" altLang="ja-JP" sz="2400" b="1" dirty="0">
                <a:solidFill>
                  <a:srgbClr val="FEF496"/>
                </a:solidFill>
                <a:effectLst>
                  <a:outerShdw blurRad="38100" dist="38100" dir="2700000" algn="tl">
                    <a:srgbClr val="000000">
                      <a:alpha val="43137"/>
                    </a:srgbClr>
                  </a:outerShdw>
                </a:effectLst>
                <a:latin typeface="HG明朝E" panose="02020809000000000000" pitchFamily="17" charset="-128"/>
                <a:ea typeface="HG明朝E" panose="02020809000000000000" pitchFamily="17" charset="-128"/>
              </a:rPr>
              <a:t>/14:00</a:t>
            </a:r>
            <a:r>
              <a:rPr kumimoji="1" lang="ja-JP" altLang="en-US" sz="2400" b="1" dirty="0">
                <a:solidFill>
                  <a:srgbClr val="FEF496"/>
                </a:solidFill>
                <a:effectLst>
                  <a:outerShdw blurRad="38100" dist="38100" dir="2700000" algn="tl">
                    <a:srgbClr val="000000">
                      <a:alpha val="43137"/>
                    </a:srgbClr>
                  </a:outerShdw>
                </a:effectLst>
                <a:latin typeface="HG明朝E" panose="02020809000000000000" pitchFamily="17" charset="-128"/>
                <a:ea typeface="HG明朝E" panose="02020809000000000000" pitchFamily="17" charset="-128"/>
              </a:rPr>
              <a:t>～</a:t>
            </a:r>
            <a:r>
              <a:rPr kumimoji="1" lang="en-US" altLang="ja-JP" sz="2400" b="1" dirty="0">
                <a:solidFill>
                  <a:srgbClr val="FEF496"/>
                </a:solidFill>
                <a:effectLst>
                  <a:outerShdw blurRad="38100" dist="38100" dir="2700000" algn="tl">
                    <a:srgbClr val="000000">
                      <a:alpha val="43137"/>
                    </a:srgbClr>
                  </a:outerShdw>
                </a:effectLst>
                <a:latin typeface="HG明朝E" panose="02020809000000000000" pitchFamily="17" charset="-128"/>
                <a:ea typeface="HG明朝E" panose="02020809000000000000" pitchFamily="17" charset="-128"/>
              </a:rPr>
              <a:t>/18:00</a:t>
            </a:r>
            <a:r>
              <a:rPr kumimoji="1" lang="ja-JP" altLang="en-US" sz="2400" b="1" dirty="0">
                <a:solidFill>
                  <a:srgbClr val="FEF496"/>
                </a:solidFill>
                <a:effectLst>
                  <a:outerShdw blurRad="38100" dist="38100" dir="2700000" algn="tl">
                    <a:srgbClr val="000000">
                      <a:alpha val="43137"/>
                    </a:srgbClr>
                  </a:outerShdw>
                </a:effectLst>
                <a:latin typeface="HG明朝E" panose="02020809000000000000" pitchFamily="17" charset="-128"/>
                <a:ea typeface="HG明朝E" panose="02020809000000000000" pitchFamily="17" charset="-128"/>
              </a:rPr>
              <a:t>～</a:t>
            </a:r>
            <a:r>
              <a:rPr kumimoji="1" lang="en-US" altLang="ja-JP" sz="1600" b="1" dirty="0">
                <a:solidFill>
                  <a:srgbClr val="FEF496"/>
                </a:solidFill>
                <a:effectLst>
                  <a:outerShdw blurRad="38100" dist="38100" dir="2700000" algn="tl">
                    <a:srgbClr val="000000">
                      <a:alpha val="43137"/>
                    </a:srgbClr>
                  </a:outerShdw>
                </a:effectLst>
                <a:latin typeface="HG明朝E" panose="02020809000000000000" pitchFamily="17" charset="-128"/>
                <a:ea typeface="HG明朝E" panose="02020809000000000000" pitchFamily="17" charset="-128"/>
              </a:rPr>
              <a:t>(20</a:t>
            </a:r>
            <a:r>
              <a:rPr kumimoji="1" lang="ja-JP" altLang="en-US" sz="1600" b="1" dirty="0">
                <a:solidFill>
                  <a:srgbClr val="FEF496"/>
                </a:solidFill>
                <a:effectLst>
                  <a:outerShdw blurRad="38100" dist="38100" dir="2700000" algn="tl">
                    <a:srgbClr val="000000">
                      <a:alpha val="43137"/>
                    </a:srgbClr>
                  </a:outerShdw>
                </a:effectLst>
                <a:latin typeface="HG明朝E" panose="02020809000000000000" pitchFamily="17" charset="-128"/>
                <a:ea typeface="HG明朝E" panose="02020809000000000000" pitchFamily="17" charset="-128"/>
              </a:rPr>
              <a:t>日のみ</a:t>
            </a:r>
            <a:r>
              <a:rPr kumimoji="1" lang="en-US" altLang="ja-JP" sz="1600" b="1" dirty="0">
                <a:solidFill>
                  <a:srgbClr val="FEF496"/>
                </a:solidFill>
                <a:effectLst>
                  <a:outerShdw blurRad="38100" dist="38100" dir="2700000" algn="tl">
                    <a:srgbClr val="000000">
                      <a:alpha val="43137"/>
                    </a:srgbClr>
                  </a:outerShdw>
                </a:effectLst>
                <a:latin typeface="HG明朝E" panose="02020809000000000000" pitchFamily="17" charset="-128"/>
                <a:ea typeface="HG明朝E" panose="02020809000000000000" pitchFamily="17" charset="-128"/>
              </a:rPr>
              <a:t>)</a:t>
            </a:r>
            <a:endParaRPr kumimoji="1" lang="en-US" altLang="ja-JP" sz="2400" b="1" dirty="0">
              <a:solidFill>
                <a:srgbClr val="FEF496"/>
              </a:solidFill>
              <a:effectLst>
                <a:outerShdw blurRad="38100" dist="38100" dir="2700000" algn="tl">
                  <a:srgbClr val="000000">
                    <a:alpha val="43137"/>
                  </a:srgbClr>
                </a:outerShdw>
              </a:effectLst>
              <a:latin typeface="HG明朝E" panose="02020809000000000000" pitchFamily="17" charset="-128"/>
              <a:ea typeface="HG明朝E" panose="02020809000000000000" pitchFamily="17" charset="-128"/>
            </a:endParaRPr>
          </a:p>
        </p:txBody>
      </p:sp>
      <p:sp>
        <p:nvSpPr>
          <p:cNvPr id="8" name="テキスト ボックス 7">
            <a:extLst>
              <a:ext uri="{FF2B5EF4-FFF2-40B4-BE49-F238E27FC236}">
                <a16:creationId xmlns:a16="http://schemas.microsoft.com/office/drawing/2014/main" id="{F4DC34DE-E944-4096-9535-63D25E3B1977}"/>
              </a:ext>
            </a:extLst>
          </p:cNvPr>
          <p:cNvSpPr txBox="1"/>
          <p:nvPr/>
        </p:nvSpPr>
        <p:spPr>
          <a:xfrm>
            <a:off x="400666" y="641166"/>
            <a:ext cx="5123637" cy="1930337"/>
          </a:xfrm>
          <a:prstGeom prst="rect">
            <a:avLst/>
          </a:prstGeom>
          <a:solidFill>
            <a:srgbClr val="050505"/>
          </a:solidFill>
        </p:spPr>
        <p:txBody>
          <a:bodyPr wrap="square" rtlCol="0">
            <a:spAutoFit/>
          </a:bodyPr>
          <a:lstStyle/>
          <a:p>
            <a:pPr>
              <a:lnSpc>
                <a:spcPct val="150000"/>
              </a:lnSpc>
            </a:pPr>
            <a:r>
              <a:rPr kumimoji="1" lang="ja-JP" altLang="en-US" sz="2800" b="1" i="1" dirty="0">
                <a:solidFill>
                  <a:srgbClr val="FEFEFE"/>
                </a:solidFill>
                <a:latin typeface="HG明朝E" panose="02020809000000000000" pitchFamily="17" charset="-128"/>
                <a:ea typeface="HG明朝E" panose="02020809000000000000" pitchFamily="17" charset="-128"/>
              </a:rPr>
              <a:t>　　　大島紬　特別展　</a:t>
            </a:r>
          </a:p>
          <a:p>
            <a:pPr>
              <a:lnSpc>
                <a:spcPct val="150000"/>
              </a:lnSpc>
            </a:pPr>
            <a:r>
              <a:rPr kumimoji="1" lang="ja-JP" altLang="en-US" sz="2800" b="1" i="1" dirty="0">
                <a:solidFill>
                  <a:srgbClr val="FEFEFE"/>
                </a:solidFill>
                <a:latin typeface="HG明朝E" panose="02020809000000000000" pitchFamily="17" charset="-128"/>
                <a:ea typeface="HG明朝E" panose="02020809000000000000" pitchFamily="17" charset="-128"/>
              </a:rPr>
              <a:t>～奄美大島本土復帰</a:t>
            </a:r>
            <a:r>
              <a:rPr kumimoji="1" lang="en-US" altLang="ja-JP" sz="2800" b="1" i="1" dirty="0">
                <a:solidFill>
                  <a:srgbClr val="FEFEFE"/>
                </a:solidFill>
                <a:latin typeface="HG明朝E" panose="02020809000000000000" pitchFamily="17" charset="-128"/>
                <a:ea typeface="HG明朝E" panose="02020809000000000000" pitchFamily="17" charset="-128"/>
              </a:rPr>
              <a:t>70</a:t>
            </a:r>
            <a:r>
              <a:rPr kumimoji="1" lang="ja-JP" altLang="en-US" sz="2800" b="1" i="1" dirty="0">
                <a:solidFill>
                  <a:srgbClr val="FEFEFE"/>
                </a:solidFill>
                <a:latin typeface="HG明朝E" panose="02020809000000000000" pitchFamily="17" charset="-128"/>
                <a:ea typeface="HG明朝E" panose="02020809000000000000" pitchFamily="17" charset="-128"/>
              </a:rPr>
              <a:t>周年～</a:t>
            </a:r>
            <a:endParaRPr kumimoji="1" lang="en-US" altLang="ja-JP" sz="2800" b="1" i="1" dirty="0">
              <a:solidFill>
                <a:srgbClr val="FEFEFE"/>
              </a:solidFill>
              <a:latin typeface="HG明朝E" panose="02020809000000000000" pitchFamily="17" charset="-128"/>
              <a:ea typeface="HG明朝E" panose="02020809000000000000" pitchFamily="17" charset="-128"/>
            </a:endParaRPr>
          </a:p>
          <a:p>
            <a:pPr>
              <a:lnSpc>
                <a:spcPct val="150000"/>
              </a:lnSpc>
            </a:pPr>
            <a:endParaRPr kumimoji="1" lang="ja-JP" altLang="en-US" sz="2800" b="1" i="1" dirty="0">
              <a:solidFill>
                <a:srgbClr val="FEFEFE"/>
              </a:solidFill>
              <a:latin typeface="HG明朝E" panose="02020809000000000000" pitchFamily="17" charset="-128"/>
              <a:ea typeface="HG明朝E" panose="02020809000000000000" pitchFamily="17" charset="-128"/>
            </a:endParaRPr>
          </a:p>
        </p:txBody>
      </p:sp>
      <p:sp>
        <p:nvSpPr>
          <p:cNvPr id="11" name="テキスト ボックス 10">
            <a:extLst>
              <a:ext uri="{FF2B5EF4-FFF2-40B4-BE49-F238E27FC236}">
                <a16:creationId xmlns:a16="http://schemas.microsoft.com/office/drawing/2014/main" id="{9032F938-8D98-42FD-AB41-E09BB1C60EB5}"/>
              </a:ext>
            </a:extLst>
          </p:cNvPr>
          <p:cNvSpPr txBox="1"/>
          <p:nvPr/>
        </p:nvSpPr>
        <p:spPr>
          <a:xfrm>
            <a:off x="-2555025" y="5119461"/>
            <a:ext cx="830997" cy="2292330"/>
          </a:xfrm>
          <a:prstGeom prst="rect">
            <a:avLst/>
          </a:prstGeom>
          <a:noFill/>
        </p:spPr>
        <p:txBody>
          <a:bodyPr vert="eaVert" wrap="square" rtlCol="0">
            <a:spAutoFit/>
          </a:bodyPr>
          <a:lstStyle/>
          <a:p>
            <a:r>
              <a:rPr kumimoji="1" lang="ja-JP" altLang="en-US" sz="1400" dirty="0">
                <a:solidFill>
                  <a:srgbClr val="FF0000"/>
                </a:solidFill>
                <a:latin typeface="HG教科書体" panose="02020609000000000000" pitchFamily="17" charset="-128"/>
                <a:ea typeface="HG教科書体" panose="02020609000000000000" pitchFamily="17" charset="-128"/>
              </a:rPr>
              <a:t>西陣絣の糸</a:t>
            </a:r>
            <a:endParaRPr kumimoji="1" lang="en-US" altLang="ja-JP" sz="1400" dirty="0">
              <a:solidFill>
                <a:srgbClr val="FF0000"/>
              </a:solidFill>
              <a:latin typeface="HG教科書体" panose="02020609000000000000" pitchFamily="17" charset="-128"/>
              <a:ea typeface="HG教科書体" panose="02020609000000000000" pitchFamily="17" charset="-128"/>
            </a:endParaRPr>
          </a:p>
          <a:p>
            <a:r>
              <a:rPr kumimoji="1" lang="en-US" altLang="ja-JP" sz="1400" dirty="0">
                <a:ln>
                  <a:solidFill>
                    <a:srgbClr val="7030A0"/>
                  </a:solidFill>
                </a:ln>
                <a:solidFill>
                  <a:srgbClr val="FF0000"/>
                </a:solidFill>
                <a:latin typeface="HG教科書体" panose="02020609000000000000" pitchFamily="17" charset="-128"/>
                <a:ea typeface="HG教科書体" panose="02020609000000000000" pitchFamily="17" charset="-128"/>
              </a:rPr>
              <a:t>      </a:t>
            </a:r>
            <a:r>
              <a:rPr kumimoji="1" lang="en-US" altLang="ja-JP" sz="1400" dirty="0">
                <a:solidFill>
                  <a:srgbClr val="FF0000"/>
                </a:solidFill>
                <a:latin typeface="HG教科書体" panose="02020609000000000000" pitchFamily="17" charset="-128"/>
                <a:ea typeface="HG教科書体" panose="02020609000000000000" pitchFamily="17" charset="-128"/>
              </a:rPr>
              <a:t>×</a:t>
            </a:r>
          </a:p>
          <a:p>
            <a:r>
              <a:rPr kumimoji="1" lang="ja-JP" altLang="en-US" sz="1400" dirty="0">
                <a:solidFill>
                  <a:srgbClr val="FF0000"/>
                </a:solidFill>
                <a:latin typeface="HG教科書体" panose="02020609000000000000" pitchFamily="17" charset="-128"/>
                <a:ea typeface="HG教科書体" panose="02020609000000000000" pitchFamily="17" charset="-128"/>
              </a:rPr>
              <a:t>　　大島紬の技法</a:t>
            </a:r>
            <a:endParaRPr kumimoji="1" lang="ja-JP" altLang="en-US" dirty="0">
              <a:solidFill>
                <a:srgbClr val="FF0000"/>
              </a:solidFill>
              <a:latin typeface="HG教科書体" panose="02020609000000000000" pitchFamily="17" charset="-128"/>
              <a:ea typeface="HG教科書体" panose="02020609000000000000" pitchFamily="17" charset="-128"/>
            </a:endParaRPr>
          </a:p>
        </p:txBody>
      </p:sp>
      <p:sp>
        <p:nvSpPr>
          <p:cNvPr id="14" name="テキスト ボックス 13">
            <a:extLst>
              <a:ext uri="{FF2B5EF4-FFF2-40B4-BE49-F238E27FC236}">
                <a16:creationId xmlns:a16="http://schemas.microsoft.com/office/drawing/2014/main" id="{92B4F3BE-A236-4E23-A1BC-756B76A4636A}"/>
              </a:ext>
            </a:extLst>
          </p:cNvPr>
          <p:cNvSpPr txBox="1"/>
          <p:nvPr/>
        </p:nvSpPr>
        <p:spPr>
          <a:xfrm>
            <a:off x="-2233547" y="484313"/>
            <a:ext cx="1046440" cy="5528733"/>
          </a:xfrm>
          <a:prstGeom prst="rect">
            <a:avLst/>
          </a:prstGeom>
          <a:noFill/>
        </p:spPr>
        <p:txBody>
          <a:bodyPr vert="eaVert" wrap="square" rtlCol="0">
            <a:spAutoFit/>
          </a:bodyPr>
          <a:lstStyle/>
          <a:p>
            <a:r>
              <a:rPr kumimoji="1" lang="ja-JP" altLang="en-US" sz="2800" b="1" dirty="0">
                <a:solidFill>
                  <a:srgbClr val="FF0000"/>
                </a:solidFill>
                <a:latin typeface="HG教科書体" panose="02020609000000000000" pitchFamily="17" charset="-128"/>
                <a:ea typeface="HG教科書体" panose="02020609000000000000" pitchFamily="17" charset="-128"/>
              </a:rPr>
              <a:t>まぼろしの</a:t>
            </a:r>
            <a:endParaRPr kumimoji="1" lang="en-US" altLang="ja-JP" sz="2800" b="1" dirty="0">
              <a:solidFill>
                <a:srgbClr val="FF0000"/>
              </a:solidFill>
              <a:latin typeface="HG教科書体" panose="02020609000000000000" pitchFamily="17" charset="-128"/>
              <a:ea typeface="HG教科書体" panose="02020609000000000000" pitchFamily="17" charset="-128"/>
            </a:endParaRPr>
          </a:p>
          <a:p>
            <a:r>
              <a:rPr kumimoji="1" lang="ja-JP" altLang="en-US" sz="2800" b="1" dirty="0">
                <a:solidFill>
                  <a:srgbClr val="FF0000"/>
                </a:solidFill>
                <a:latin typeface="HG教科書体" panose="02020609000000000000" pitchFamily="17" charset="-128"/>
                <a:ea typeface="HG教科書体" panose="02020609000000000000" pitchFamily="17" charset="-128"/>
              </a:rPr>
              <a:t>白大島総絣</a:t>
            </a:r>
            <a:r>
              <a:rPr kumimoji="1" lang="ja-JP" altLang="en-US" sz="2000" b="1" dirty="0">
                <a:solidFill>
                  <a:srgbClr val="FF0000"/>
                </a:solidFill>
                <a:latin typeface="HG教科書体" panose="02020609000000000000" pitchFamily="17" charset="-128"/>
                <a:ea typeface="HG教科書体" panose="02020609000000000000" pitchFamily="17" charset="-128"/>
              </a:rPr>
              <a:t>を堪能</a:t>
            </a:r>
            <a:endParaRPr kumimoji="1" lang="ja-JP" altLang="en-US" sz="2800" b="1" dirty="0">
              <a:solidFill>
                <a:srgbClr val="FF0000"/>
              </a:solidFill>
              <a:latin typeface="HG教科書体" panose="02020609000000000000" pitchFamily="17" charset="-128"/>
              <a:ea typeface="HG教科書体" panose="02020609000000000000" pitchFamily="17" charset="-128"/>
            </a:endParaRPr>
          </a:p>
        </p:txBody>
      </p:sp>
      <p:sp>
        <p:nvSpPr>
          <p:cNvPr id="16" name="テキスト ボックス 15">
            <a:extLst>
              <a:ext uri="{FF2B5EF4-FFF2-40B4-BE49-F238E27FC236}">
                <a16:creationId xmlns:a16="http://schemas.microsoft.com/office/drawing/2014/main" id="{C0446A07-51D8-41F4-8C1B-2DE2E0CE0757}"/>
              </a:ext>
            </a:extLst>
          </p:cNvPr>
          <p:cNvSpPr txBox="1"/>
          <p:nvPr/>
        </p:nvSpPr>
        <p:spPr>
          <a:xfrm>
            <a:off x="7697243" y="4014198"/>
            <a:ext cx="1477328" cy="3045001"/>
          </a:xfrm>
          <a:prstGeom prst="rect">
            <a:avLst/>
          </a:prstGeom>
          <a:noFill/>
        </p:spPr>
        <p:txBody>
          <a:bodyPr vert="eaVert" wrap="square" rtlCol="0">
            <a:spAutoFit/>
          </a:bodyPr>
          <a:lstStyle/>
          <a:p>
            <a:r>
              <a:rPr kumimoji="1" lang="en-US" altLang="ja-JP" sz="2800" b="1" dirty="0">
                <a:solidFill>
                  <a:srgbClr val="FF0000"/>
                </a:solidFill>
                <a:latin typeface="HG教科書体" panose="02020609000000000000" pitchFamily="17" charset="-128"/>
                <a:ea typeface="HG教科書体" panose="02020609000000000000" pitchFamily="17" charset="-128"/>
              </a:rPr>
              <a:t>12</a:t>
            </a:r>
            <a:r>
              <a:rPr kumimoji="1" lang="ja-JP" altLang="en-US" sz="2800" b="1" dirty="0">
                <a:solidFill>
                  <a:srgbClr val="FF0000"/>
                </a:solidFill>
                <a:latin typeface="HG教科書体" panose="02020609000000000000" pitchFamily="17" charset="-128"/>
                <a:ea typeface="HG教科書体" panose="02020609000000000000" pitchFamily="17" charset="-128"/>
              </a:rPr>
              <a:t>色も使用した</a:t>
            </a:r>
            <a:endParaRPr kumimoji="1" lang="en-US" altLang="ja-JP" sz="2800" b="1" dirty="0">
              <a:solidFill>
                <a:srgbClr val="FF0000"/>
              </a:solidFill>
              <a:latin typeface="HG教科書体" panose="02020609000000000000" pitchFamily="17" charset="-128"/>
              <a:ea typeface="HG教科書体" panose="02020609000000000000" pitchFamily="17" charset="-128"/>
            </a:endParaRPr>
          </a:p>
          <a:p>
            <a:r>
              <a:rPr kumimoji="1" lang="ja-JP" altLang="en-US" sz="2800" b="1" dirty="0">
                <a:solidFill>
                  <a:srgbClr val="FF0000"/>
                </a:solidFill>
                <a:latin typeface="HG教科書体" panose="02020609000000000000" pitchFamily="17" charset="-128"/>
                <a:ea typeface="HG教科書体" panose="02020609000000000000" pitchFamily="17" charset="-128"/>
              </a:rPr>
              <a:t>　　刷り込み白大島</a:t>
            </a:r>
          </a:p>
        </p:txBody>
      </p:sp>
      <p:sp>
        <p:nvSpPr>
          <p:cNvPr id="20" name="テキスト ボックス 19">
            <a:extLst>
              <a:ext uri="{FF2B5EF4-FFF2-40B4-BE49-F238E27FC236}">
                <a16:creationId xmlns:a16="http://schemas.microsoft.com/office/drawing/2014/main" id="{3E8BA984-BBB4-4B7F-BEB1-A82C5E777784}"/>
              </a:ext>
            </a:extLst>
          </p:cNvPr>
          <p:cNvSpPr txBox="1"/>
          <p:nvPr/>
        </p:nvSpPr>
        <p:spPr>
          <a:xfrm>
            <a:off x="2731900" y="8966851"/>
            <a:ext cx="4002850" cy="369332"/>
          </a:xfrm>
          <a:prstGeom prst="rect">
            <a:avLst/>
          </a:prstGeom>
          <a:solidFill>
            <a:srgbClr val="000000"/>
          </a:solidFill>
        </p:spPr>
        <p:txBody>
          <a:bodyPr wrap="square" rtlCol="0">
            <a:spAutoFit/>
          </a:bodyPr>
          <a:lstStyle/>
          <a:p>
            <a:r>
              <a:rPr kumimoji="1" lang="ja-JP" altLang="en-US" sz="1200" dirty="0">
                <a:solidFill>
                  <a:schemeClr val="bg1"/>
                </a:solidFill>
                <a:latin typeface="HG教科書体" panose="02020609000000000000" pitchFamily="17" charset="-128"/>
                <a:ea typeface="HG教科書体" panose="02020609000000000000" pitchFamily="17" charset="-128"/>
              </a:rPr>
              <a:t>株式会社</a:t>
            </a:r>
            <a:r>
              <a:rPr kumimoji="1" lang="ja-JP" altLang="en-US" dirty="0">
                <a:solidFill>
                  <a:schemeClr val="bg1"/>
                </a:solidFill>
                <a:latin typeface="HG教科書体" panose="02020609000000000000" pitchFamily="17" charset="-128"/>
                <a:ea typeface="HG教科書体" panose="02020609000000000000" pitchFamily="17" charset="-128"/>
              </a:rPr>
              <a:t>咲久紗札幌店</a:t>
            </a:r>
            <a:r>
              <a:rPr kumimoji="1" lang="ja-JP" altLang="en-US" sz="1600" dirty="0">
                <a:solidFill>
                  <a:schemeClr val="bg1"/>
                </a:solidFill>
                <a:latin typeface="HGP創英角ｺﾞｼｯｸUB" panose="020B0900000000000000" pitchFamily="50" charset="-128"/>
                <a:ea typeface="HGP創英角ｺﾞｼｯｸUB" panose="020B0900000000000000" pitchFamily="50" charset="-128"/>
              </a:rPr>
              <a:t>☎</a:t>
            </a:r>
            <a:r>
              <a:rPr kumimoji="1" lang="en-US" altLang="ja-JP" sz="1600" dirty="0">
                <a:solidFill>
                  <a:schemeClr val="bg1"/>
                </a:solidFill>
                <a:latin typeface="HGP創英角ｺﾞｼｯｸUB" panose="020B0900000000000000" pitchFamily="50" charset="-128"/>
                <a:ea typeface="HGP創英角ｺﾞｼｯｸUB" panose="020B0900000000000000" pitchFamily="50" charset="-128"/>
              </a:rPr>
              <a:t>011-206-8445</a:t>
            </a:r>
            <a:endParaRPr kumimoji="1" lang="ja-JP" altLang="en-US"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21" name="テキスト ボックス 20">
            <a:extLst>
              <a:ext uri="{FF2B5EF4-FFF2-40B4-BE49-F238E27FC236}">
                <a16:creationId xmlns:a16="http://schemas.microsoft.com/office/drawing/2014/main" id="{9D74FA30-7B5F-490D-9E38-BA72C8C17048}"/>
              </a:ext>
            </a:extLst>
          </p:cNvPr>
          <p:cNvSpPr txBox="1"/>
          <p:nvPr/>
        </p:nvSpPr>
        <p:spPr>
          <a:xfrm>
            <a:off x="2442725" y="9312917"/>
            <a:ext cx="3904635" cy="276999"/>
          </a:xfrm>
          <a:prstGeom prst="rect">
            <a:avLst/>
          </a:prstGeom>
          <a:solidFill>
            <a:srgbClr val="000000"/>
          </a:solidFill>
        </p:spPr>
        <p:txBody>
          <a:bodyPr wrap="square" rtlCol="0">
            <a:spAutoFit/>
          </a:bodyPr>
          <a:lstStyle/>
          <a:p>
            <a:pPr algn="r"/>
            <a:r>
              <a:rPr kumimoji="1" lang="ja-JP" altLang="en-US" sz="1200" dirty="0">
                <a:solidFill>
                  <a:schemeClr val="bg1"/>
                </a:solidFill>
                <a:latin typeface="HGS創英角ｺﾞｼｯｸUB" panose="020B0900000000000000" pitchFamily="50" charset="-128"/>
                <a:ea typeface="HGS創英角ｺﾞｼｯｸUB" panose="020B0900000000000000" pitchFamily="50" charset="-128"/>
              </a:rPr>
              <a:t>札幌市中央区南</a:t>
            </a:r>
            <a:r>
              <a:rPr kumimoji="1" lang="en-US" altLang="ja-JP" sz="1200" dirty="0">
                <a:solidFill>
                  <a:schemeClr val="bg1"/>
                </a:solidFill>
                <a:latin typeface="HGS創英角ｺﾞｼｯｸUB" panose="020B0900000000000000" pitchFamily="50" charset="-128"/>
                <a:ea typeface="HGS創英角ｺﾞｼｯｸUB" panose="020B0900000000000000" pitchFamily="50" charset="-128"/>
              </a:rPr>
              <a:t>1</a:t>
            </a:r>
            <a:r>
              <a:rPr kumimoji="1" lang="ja-JP" altLang="en-US" sz="1200" dirty="0">
                <a:solidFill>
                  <a:schemeClr val="bg1"/>
                </a:solidFill>
                <a:latin typeface="HGS創英角ｺﾞｼｯｸUB" panose="020B0900000000000000" pitchFamily="50" charset="-128"/>
                <a:ea typeface="HGS創英角ｺﾞｼｯｸUB" panose="020B0900000000000000" pitchFamily="50" charset="-128"/>
              </a:rPr>
              <a:t>条</a:t>
            </a:r>
            <a:r>
              <a:rPr kumimoji="1" lang="en-US" altLang="ja-JP" sz="1200" dirty="0">
                <a:solidFill>
                  <a:schemeClr val="bg1"/>
                </a:solidFill>
                <a:latin typeface="HGS創英角ｺﾞｼｯｸUB" panose="020B0900000000000000" pitchFamily="50" charset="-128"/>
                <a:ea typeface="HGS創英角ｺﾞｼｯｸUB" panose="020B0900000000000000" pitchFamily="50" charset="-128"/>
              </a:rPr>
              <a:t>5</a:t>
            </a:r>
            <a:r>
              <a:rPr kumimoji="1" lang="ja-JP" altLang="en-US" sz="1200" dirty="0">
                <a:solidFill>
                  <a:schemeClr val="bg1"/>
                </a:solidFill>
                <a:latin typeface="HGS創英角ｺﾞｼｯｸUB" panose="020B0900000000000000" pitchFamily="50" charset="-128"/>
                <a:ea typeface="HGS創英角ｺﾞｼｯｸUB" panose="020B0900000000000000" pitchFamily="50" charset="-128"/>
              </a:rPr>
              <a:t>丁目</a:t>
            </a:r>
            <a:r>
              <a:rPr kumimoji="1" lang="en-US" altLang="ja-JP" sz="1200" dirty="0">
                <a:solidFill>
                  <a:schemeClr val="bg1"/>
                </a:solidFill>
                <a:latin typeface="HGS創英角ｺﾞｼｯｸUB" panose="020B0900000000000000" pitchFamily="50" charset="-128"/>
                <a:ea typeface="HGS創英角ｺﾞｼｯｸUB" panose="020B0900000000000000" pitchFamily="50" charset="-128"/>
              </a:rPr>
              <a:t>7-1 </a:t>
            </a:r>
            <a:r>
              <a:rPr kumimoji="1" lang="ja-JP" altLang="en-US" sz="1200" dirty="0">
                <a:solidFill>
                  <a:schemeClr val="bg1"/>
                </a:solidFill>
                <a:latin typeface="HGS創英角ｺﾞｼｯｸUB" panose="020B0900000000000000" pitchFamily="50" charset="-128"/>
                <a:ea typeface="HGS創英角ｺﾞｼｯｸUB" panose="020B0900000000000000" pitchFamily="50" charset="-128"/>
              </a:rPr>
              <a:t>豊川南</a:t>
            </a:r>
            <a:r>
              <a:rPr kumimoji="1" lang="en-US" altLang="ja-JP" sz="1200" dirty="0">
                <a:solidFill>
                  <a:schemeClr val="bg1"/>
                </a:solidFill>
                <a:latin typeface="HGS創英角ｺﾞｼｯｸUB" panose="020B0900000000000000" pitchFamily="50" charset="-128"/>
                <a:ea typeface="HGS創英角ｺﾞｼｯｸUB" panose="020B0900000000000000" pitchFamily="50" charset="-128"/>
              </a:rPr>
              <a:t>1</a:t>
            </a:r>
            <a:r>
              <a:rPr kumimoji="1" lang="ja-JP" altLang="en-US" sz="1200" dirty="0">
                <a:solidFill>
                  <a:schemeClr val="bg1"/>
                </a:solidFill>
                <a:latin typeface="HGS創英角ｺﾞｼｯｸUB" panose="020B0900000000000000" pitchFamily="50" charset="-128"/>
                <a:ea typeface="HGS創英角ｺﾞｼｯｸUB" panose="020B0900000000000000" pitchFamily="50" charset="-128"/>
              </a:rPr>
              <a:t>条ビル</a:t>
            </a:r>
            <a:r>
              <a:rPr kumimoji="1" lang="en-US" altLang="ja-JP" sz="1200" dirty="0">
                <a:solidFill>
                  <a:schemeClr val="bg1"/>
                </a:solidFill>
                <a:latin typeface="HGS創英角ｺﾞｼｯｸUB" panose="020B0900000000000000" pitchFamily="50" charset="-128"/>
                <a:ea typeface="HGS創英角ｺﾞｼｯｸUB" panose="020B0900000000000000" pitchFamily="50" charset="-128"/>
              </a:rPr>
              <a:t>8</a:t>
            </a:r>
            <a:r>
              <a:rPr kumimoji="1" lang="ja-JP" altLang="en-US" sz="1200" dirty="0">
                <a:solidFill>
                  <a:schemeClr val="bg1"/>
                </a:solidFill>
                <a:latin typeface="HGS創英角ｺﾞｼｯｸUB" panose="020B0900000000000000" pitchFamily="50" charset="-128"/>
                <a:ea typeface="HGS創英角ｺﾞｼｯｸUB" panose="020B0900000000000000" pitchFamily="50" charset="-128"/>
              </a:rPr>
              <a:t>階</a:t>
            </a:r>
            <a:endParaRPr kumimoji="1" lang="en-US" altLang="ja-JP" sz="1200" dirty="0">
              <a:solidFill>
                <a:schemeClr val="bg1"/>
              </a:solidFill>
              <a:latin typeface="HGS創英角ｺﾞｼｯｸUB" panose="020B0900000000000000" pitchFamily="50" charset="-128"/>
              <a:ea typeface="HGS創英角ｺﾞｼｯｸUB" panose="020B0900000000000000" pitchFamily="50" charset="-128"/>
            </a:endParaRPr>
          </a:p>
        </p:txBody>
      </p:sp>
      <p:sp>
        <p:nvSpPr>
          <p:cNvPr id="22" name="テキスト ボックス 21">
            <a:extLst>
              <a:ext uri="{FF2B5EF4-FFF2-40B4-BE49-F238E27FC236}">
                <a16:creationId xmlns:a16="http://schemas.microsoft.com/office/drawing/2014/main" id="{B8D4D784-C038-4C2D-833A-F08F9716FE41}"/>
              </a:ext>
            </a:extLst>
          </p:cNvPr>
          <p:cNvSpPr txBox="1"/>
          <p:nvPr/>
        </p:nvSpPr>
        <p:spPr>
          <a:xfrm>
            <a:off x="992721" y="9026172"/>
            <a:ext cx="1450004" cy="584775"/>
          </a:xfrm>
          <a:prstGeom prst="rect">
            <a:avLst/>
          </a:prstGeom>
          <a:noFill/>
        </p:spPr>
        <p:txBody>
          <a:bodyPr wrap="square" rtlCol="0">
            <a:spAutoFit/>
          </a:bodyPr>
          <a:lstStyle/>
          <a:p>
            <a:pPr algn="ctr"/>
            <a:r>
              <a:rPr kumimoji="1" lang="ja-JP" altLang="en-US" sz="1600" dirty="0">
                <a:solidFill>
                  <a:schemeClr val="bg1"/>
                </a:solidFill>
                <a:latin typeface="BIZ UDP明朝 Medium" panose="02020500000000000000" pitchFamily="18" charset="-128"/>
                <a:ea typeface="BIZ UDP明朝 Medium" panose="02020500000000000000" pitchFamily="18" charset="-128"/>
              </a:rPr>
              <a:t>ご予約は</a:t>
            </a:r>
            <a:endParaRPr kumimoji="1" lang="en-US" altLang="ja-JP" sz="1600" dirty="0">
              <a:solidFill>
                <a:schemeClr val="bg1"/>
              </a:solidFill>
              <a:latin typeface="BIZ UDP明朝 Medium" panose="02020500000000000000" pitchFamily="18" charset="-128"/>
              <a:ea typeface="BIZ UDP明朝 Medium" panose="02020500000000000000" pitchFamily="18" charset="-128"/>
            </a:endParaRPr>
          </a:p>
          <a:p>
            <a:pPr algn="ctr"/>
            <a:r>
              <a:rPr kumimoji="1" lang="ja-JP" altLang="en-US" sz="1600" dirty="0">
                <a:solidFill>
                  <a:schemeClr val="bg1"/>
                </a:solidFill>
                <a:latin typeface="BIZ UDP明朝 Medium" panose="02020500000000000000" pitchFamily="18" charset="-128"/>
                <a:ea typeface="BIZ UDP明朝 Medium" panose="02020500000000000000" pitchFamily="18" charset="-128"/>
              </a:rPr>
              <a:t>こちら迄⇒</a:t>
            </a:r>
          </a:p>
        </p:txBody>
      </p:sp>
      <p:pic>
        <p:nvPicPr>
          <p:cNvPr id="23" name="図 22">
            <a:extLst>
              <a:ext uri="{FF2B5EF4-FFF2-40B4-BE49-F238E27FC236}">
                <a16:creationId xmlns:a16="http://schemas.microsoft.com/office/drawing/2014/main" id="{011C099A-BB9C-4891-AA5B-8349D134BB5E}"/>
              </a:ext>
            </a:extLst>
          </p:cNvPr>
          <p:cNvPicPr>
            <a:picLocks noChangeAspect="1"/>
          </p:cNvPicPr>
          <p:nvPr/>
        </p:nvPicPr>
        <p:blipFill>
          <a:blip r:embed="rId3"/>
          <a:stretch>
            <a:fillRect/>
          </a:stretch>
        </p:blipFill>
        <p:spPr>
          <a:xfrm>
            <a:off x="2197463" y="9055224"/>
            <a:ext cx="490524" cy="494024"/>
          </a:xfrm>
          <a:prstGeom prst="rect">
            <a:avLst/>
          </a:prstGeom>
        </p:spPr>
      </p:pic>
      <p:sp>
        <p:nvSpPr>
          <p:cNvPr id="39" name="四角形: 角を丸くする 38">
            <a:extLst>
              <a:ext uri="{FF2B5EF4-FFF2-40B4-BE49-F238E27FC236}">
                <a16:creationId xmlns:a16="http://schemas.microsoft.com/office/drawing/2014/main" id="{3D63C9AA-6FF4-46CE-B159-D67EE0A55424}"/>
              </a:ext>
            </a:extLst>
          </p:cNvPr>
          <p:cNvSpPr/>
          <p:nvPr/>
        </p:nvSpPr>
        <p:spPr>
          <a:xfrm>
            <a:off x="71114" y="1232625"/>
            <a:ext cx="6853306" cy="654481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0" name="図 29">
            <a:extLst>
              <a:ext uri="{FF2B5EF4-FFF2-40B4-BE49-F238E27FC236}">
                <a16:creationId xmlns:a16="http://schemas.microsoft.com/office/drawing/2014/main" id="{38127F3A-3BA5-44A6-9856-053B785D6303}"/>
              </a:ext>
            </a:extLst>
          </p:cNvPr>
          <p:cNvPicPr>
            <a:picLocks noChangeAspect="1"/>
          </p:cNvPicPr>
          <p:nvPr/>
        </p:nvPicPr>
        <p:blipFill rotWithShape="1">
          <a:blip r:embed="rId4">
            <a:extLst>
              <a:ext uri="{28A0092B-C50C-407E-A947-70E740481C1C}">
                <a14:useLocalDpi xmlns:a14="http://schemas.microsoft.com/office/drawing/2010/main" val="0"/>
              </a:ext>
            </a:extLst>
          </a:blip>
          <a:srcRect b="18879"/>
          <a:stretch/>
        </p:blipFill>
        <p:spPr>
          <a:xfrm rot="20471104">
            <a:off x="-3870335" y="2835291"/>
            <a:ext cx="974107" cy="1053613"/>
          </a:xfrm>
          <a:prstGeom prst="rect">
            <a:avLst/>
          </a:prstGeom>
        </p:spPr>
      </p:pic>
      <p:pic>
        <p:nvPicPr>
          <p:cNvPr id="10" name="図 9">
            <a:extLst>
              <a:ext uri="{FF2B5EF4-FFF2-40B4-BE49-F238E27FC236}">
                <a16:creationId xmlns:a16="http://schemas.microsoft.com/office/drawing/2014/main" id="{F0F85035-E683-46B1-8EEB-9939CF1E275B}"/>
              </a:ext>
            </a:extLst>
          </p:cNvPr>
          <p:cNvPicPr>
            <a:picLocks noChangeAspect="1"/>
          </p:cNvPicPr>
          <p:nvPr/>
        </p:nvPicPr>
        <p:blipFill rotWithShape="1">
          <a:blip r:embed="rId5">
            <a:extLst>
              <a:ext uri="{28A0092B-C50C-407E-A947-70E740481C1C}">
                <a14:useLocalDpi xmlns:a14="http://schemas.microsoft.com/office/drawing/2010/main" val="0"/>
              </a:ext>
            </a:extLst>
          </a:blip>
          <a:srcRect b="18295"/>
          <a:stretch/>
        </p:blipFill>
        <p:spPr>
          <a:xfrm>
            <a:off x="7817859" y="1763414"/>
            <a:ext cx="1348354" cy="1468897"/>
          </a:xfrm>
          <a:prstGeom prst="rect">
            <a:avLst/>
          </a:prstGeom>
        </p:spPr>
      </p:pic>
      <p:sp>
        <p:nvSpPr>
          <p:cNvPr id="26" name="テキスト ボックス 25">
            <a:extLst>
              <a:ext uri="{FF2B5EF4-FFF2-40B4-BE49-F238E27FC236}">
                <a16:creationId xmlns:a16="http://schemas.microsoft.com/office/drawing/2014/main" id="{341D6AB9-09D3-4021-96B7-D1E9FF39FA25}"/>
              </a:ext>
            </a:extLst>
          </p:cNvPr>
          <p:cNvSpPr txBox="1"/>
          <p:nvPr/>
        </p:nvSpPr>
        <p:spPr>
          <a:xfrm>
            <a:off x="400666" y="6962055"/>
            <a:ext cx="3097101" cy="646331"/>
          </a:xfrm>
          <a:prstGeom prst="rect">
            <a:avLst/>
          </a:prstGeom>
          <a:noFill/>
        </p:spPr>
        <p:txBody>
          <a:bodyPr wrap="square">
            <a:spAutoFit/>
          </a:bodyPr>
          <a:lstStyle/>
          <a:p>
            <a:r>
              <a:rPr lang="ja-JP" altLang="en-US" b="1" i="0" dirty="0">
                <a:solidFill>
                  <a:srgbClr val="FFFFA7"/>
                </a:solidFill>
                <a:effectLst/>
                <a:latin typeface="-apple-system"/>
              </a:rPr>
              <a:t>本場奄美大島紬グランプリ</a:t>
            </a:r>
          </a:p>
          <a:p>
            <a:r>
              <a:rPr lang="ja-JP" altLang="en-US" b="1" i="0" dirty="0">
                <a:solidFill>
                  <a:srgbClr val="FFFFA7"/>
                </a:solidFill>
                <a:effectLst/>
                <a:latin typeface="-apple-system"/>
              </a:rPr>
              <a:t>　　大会賞受賞作品</a:t>
            </a:r>
            <a:endParaRPr lang="ja-JP" altLang="en-US" sz="1400" b="1" dirty="0">
              <a:solidFill>
                <a:srgbClr val="FFFFA7"/>
              </a:solidFill>
              <a:latin typeface="HG明朝E" panose="02020809000000000000" pitchFamily="17" charset="-128"/>
              <a:ea typeface="HG明朝E" panose="02020809000000000000" pitchFamily="17" charset="-128"/>
            </a:endParaRPr>
          </a:p>
        </p:txBody>
      </p:sp>
      <p:pic>
        <p:nvPicPr>
          <p:cNvPr id="18" name="図 17">
            <a:extLst>
              <a:ext uri="{FF2B5EF4-FFF2-40B4-BE49-F238E27FC236}">
                <a16:creationId xmlns:a16="http://schemas.microsoft.com/office/drawing/2014/main" id="{32D714C6-E9DA-47D4-A16D-D5721014E25F}"/>
              </a:ext>
            </a:extLst>
          </p:cNvPr>
          <p:cNvPicPr>
            <a:picLocks noChangeAspect="1"/>
          </p:cNvPicPr>
          <p:nvPr/>
        </p:nvPicPr>
        <p:blipFill rotWithShape="1">
          <a:blip r:embed="rId6">
            <a:extLst>
              <a:ext uri="{28A0092B-C50C-407E-A947-70E740481C1C}">
                <a14:useLocalDpi xmlns:a14="http://schemas.microsoft.com/office/drawing/2010/main" val="0"/>
              </a:ext>
            </a:extLst>
          </a:blip>
          <a:srcRect t="16798" b="30513"/>
          <a:stretch/>
        </p:blipFill>
        <p:spPr>
          <a:xfrm flipH="1">
            <a:off x="4234930" y="2200828"/>
            <a:ext cx="2127991" cy="1121200"/>
          </a:xfrm>
          <a:prstGeom prst="rect">
            <a:avLst/>
          </a:prstGeom>
        </p:spPr>
      </p:pic>
      <p:sp>
        <p:nvSpPr>
          <p:cNvPr id="19" name="テキスト ボックス 18">
            <a:extLst>
              <a:ext uri="{FF2B5EF4-FFF2-40B4-BE49-F238E27FC236}">
                <a16:creationId xmlns:a16="http://schemas.microsoft.com/office/drawing/2014/main" id="{9B2096F0-09F3-4398-9BAE-555E803F07D4}"/>
              </a:ext>
            </a:extLst>
          </p:cNvPr>
          <p:cNvSpPr txBox="1"/>
          <p:nvPr/>
        </p:nvSpPr>
        <p:spPr>
          <a:xfrm>
            <a:off x="-5079888" y="4296573"/>
            <a:ext cx="3996623" cy="923330"/>
          </a:xfrm>
          <a:prstGeom prst="rect">
            <a:avLst/>
          </a:prstGeom>
          <a:solidFill>
            <a:srgbClr val="000000"/>
          </a:solidFill>
        </p:spPr>
        <p:txBody>
          <a:bodyPr wrap="square" rtlCol="0">
            <a:spAutoFit/>
          </a:bodyPr>
          <a:lstStyle/>
          <a:p>
            <a:pPr algn="l" fontAlgn="base"/>
            <a:r>
              <a:rPr lang="ja-JP" altLang="en-US" sz="1200" i="0" dirty="0">
                <a:solidFill>
                  <a:schemeClr val="bg1"/>
                </a:solidFill>
                <a:effectLst/>
                <a:latin typeface="HG教科書体" panose="02020609000000000000" pitchFamily="17" charset="-128"/>
                <a:ea typeface="HG教科書体" panose="02020609000000000000" pitchFamily="17" charset="-128"/>
              </a:rPr>
              <a:t>「技の結晶体」とも言われる特殊かつ高度な技術を用いて行われ綿密なる織物設計で美しい光沢と滑らかな地風を持つ大島紬</a:t>
            </a:r>
            <a:r>
              <a:rPr lang="ja-JP" altLang="en-US" sz="1200" dirty="0">
                <a:solidFill>
                  <a:schemeClr val="bg1"/>
                </a:solidFill>
                <a:latin typeface="HG教科書体" panose="02020609000000000000" pitchFamily="17" charset="-128"/>
                <a:ea typeface="HG教科書体" panose="02020609000000000000" pitchFamily="17" charset="-128"/>
              </a:rPr>
              <a:t>をご堪能いただけます。</a:t>
            </a:r>
            <a:endParaRPr lang="en-US" altLang="ja-JP" sz="1200" dirty="0">
              <a:solidFill>
                <a:schemeClr val="bg1"/>
              </a:solidFill>
              <a:latin typeface="HG教科書体" panose="02020609000000000000" pitchFamily="17" charset="-128"/>
              <a:ea typeface="HG教科書体" panose="02020609000000000000" pitchFamily="17" charset="-128"/>
            </a:endParaRPr>
          </a:p>
          <a:p>
            <a:pPr algn="l" fontAlgn="base"/>
            <a:endParaRPr lang="ja-JP" altLang="en-US" b="1" i="0" dirty="0">
              <a:solidFill>
                <a:schemeClr val="bg1"/>
              </a:solidFill>
              <a:effectLst/>
              <a:latin typeface="Yu Gothic Medium" panose="020B0400000000000000" pitchFamily="34" charset="-128"/>
              <a:ea typeface="Yu Gothic Medium" panose="020B0400000000000000" pitchFamily="34" charset="-128"/>
            </a:endParaRPr>
          </a:p>
        </p:txBody>
      </p:sp>
      <p:pic>
        <p:nvPicPr>
          <p:cNvPr id="41" name="図 40">
            <a:extLst>
              <a:ext uri="{FF2B5EF4-FFF2-40B4-BE49-F238E27FC236}">
                <a16:creationId xmlns:a16="http://schemas.microsoft.com/office/drawing/2014/main" id="{B96F7902-2C16-4DCD-B6D6-E133946BAF34}"/>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18000"/>
                    </a14:imgEffect>
                  </a14:imgLayer>
                </a14:imgProps>
              </a:ext>
              <a:ext uri="{28A0092B-C50C-407E-A947-70E740481C1C}">
                <a14:useLocalDpi xmlns:a14="http://schemas.microsoft.com/office/drawing/2010/main" val="0"/>
              </a:ext>
            </a:extLst>
          </a:blip>
          <a:srcRect t="25133" r="54938" b="7963"/>
          <a:stretch/>
        </p:blipFill>
        <p:spPr>
          <a:xfrm flipH="1">
            <a:off x="-3139578" y="5536698"/>
            <a:ext cx="1466210" cy="1631934"/>
          </a:xfrm>
          <a:prstGeom prst="rect">
            <a:avLst/>
          </a:prstGeom>
        </p:spPr>
      </p:pic>
      <p:pic>
        <p:nvPicPr>
          <p:cNvPr id="42" name="図 41">
            <a:extLst>
              <a:ext uri="{FF2B5EF4-FFF2-40B4-BE49-F238E27FC236}">
                <a16:creationId xmlns:a16="http://schemas.microsoft.com/office/drawing/2014/main" id="{6AC23739-F0F4-4F0E-A25E-5C036A4FF7E3}"/>
              </a:ext>
            </a:extLst>
          </p:cNvPr>
          <p:cNvPicPr>
            <a:picLocks noChangeAspect="1"/>
          </p:cNvPicPr>
          <p:nvPr/>
        </p:nvPicPr>
        <p:blipFill rotWithShape="1">
          <a:blip r:embed="rId9">
            <a:extLst>
              <a:ext uri="{28A0092B-C50C-407E-A947-70E740481C1C}">
                <a14:useLocalDpi xmlns:a14="http://schemas.microsoft.com/office/drawing/2010/main" val="0"/>
              </a:ext>
            </a:extLst>
          </a:blip>
          <a:srcRect t="34534" b="15174"/>
          <a:stretch/>
        </p:blipFill>
        <p:spPr>
          <a:xfrm>
            <a:off x="-4624207" y="8234679"/>
            <a:ext cx="3186970" cy="1201541"/>
          </a:xfrm>
          <a:prstGeom prst="rect">
            <a:avLst/>
          </a:prstGeom>
        </p:spPr>
      </p:pic>
      <p:pic>
        <p:nvPicPr>
          <p:cNvPr id="17" name="図 16">
            <a:extLst>
              <a:ext uri="{FF2B5EF4-FFF2-40B4-BE49-F238E27FC236}">
                <a16:creationId xmlns:a16="http://schemas.microsoft.com/office/drawing/2014/main" id="{12DCAE25-6F43-4EB0-84E5-91EF92CB8498}"/>
              </a:ext>
            </a:extLst>
          </p:cNvPr>
          <p:cNvPicPr>
            <a:picLocks noChangeAspect="1"/>
          </p:cNvPicPr>
          <p:nvPr/>
        </p:nvPicPr>
        <p:blipFill rotWithShape="1">
          <a:blip r:embed="rId10">
            <a:extLst>
              <a:ext uri="{28A0092B-C50C-407E-A947-70E740481C1C}">
                <a14:useLocalDpi xmlns:a14="http://schemas.microsoft.com/office/drawing/2010/main" val="0"/>
              </a:ext>
            </a:extLst>
          </a:blip>
          <a:srcRect r="54127"/>
          <a:stretch/>
        </p:blipFill>
        <p:spPr>
          <a:xfrm>
            <a:off x="4557553" y="3535060"/>
            <a:ext cx="1789807" cy="6270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図 1">
            <a:extLst>
              <a:ext uri="{FF2B5EF4-FFF2-40B4-BE49-F238E27FC236}">
                <a16:creationId xmlns:a16="http://schemas.microsoft.com/office/drawing/2014/main" id="{A9F2ED6D-A1F4-FB72-B6E0-4D516E222D54}"/>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5625" l="8672" r="98750">
                        <a14:foregroundMark x1="8047" y1="46875" x2="14297" y2="98542"/>
                        <a14:foregroundMark x1="14297" y1="98542" x2="29609" y2="97500"/>
                        <a14:foregroundMark x1="29609" y1="97500" x2="45279" y2="97987"/>
                        <a14:foregroundMark x1="62189" y1="83689" x2="62891" y2="82188"/>
                        <a14:foregroundMark x1="59433" y1="89578" x2="60367" y2="87581"/>
                        <a14:foregroundMark x1="62891" y1="82188" x2="39219" y2="56771"/>
                        <a14:foregroundMark x1="20497" y1="47184" x2="18672" y2="46250"/>
                        <a14:foregroundMark x1="22505" y1="48212" x2="21413" y2="47653"/>
                        <a14:foregroundMark x1="39219" y1="56771" x2="37136" y2="55704"/>
                        <a14:foregroundMark x1="18672" y1="46250" x2="16797" y2="42604"/>
                        <a14:foregroundMark x1="18203" y1="99479" x2="20469" y2="85521"/>
                        <a14:foregroundMark x1="20469" y1="85521" x2="17578" y2="95625"/>
                        <a14:foregroundMark x1="39219" y1="94896" x2="47656" y2="73542"/>
                        <a14:foregroundMark x1="47656" y1="73542" x2="51484" y2="86146"/>
                        <a14:foregroundMark x1="51484" y1="86146" x2="43438" y2="90938"/>
                        <a14:foregroundMark x1="43438" y1="90938" x2="40781" y2="91354"/>
                        <a14:foregroundMark x1="33359" y1="92917" x2="37266" y2="85104"/>
                        <a14:foregroundMark x1="37266" y1="85104" x2="31328" y2="92708"/>
                        <a14:foregroundMark x1="31328" y1="92708" x2="31328" y2="92708"/>
                        <a14:foregroundMark x1="14922" y1="60625" x2="8672" y2="49271"/>
                        <a14:foregroundMark x1="8672" y1="49271" x2="20364" y2="47781"/>
                        <a14:foregroundMark x1="20649" y1="49013" x2="18906" y2="56875"/>
                        <a14:foregroundMark x1="18906" y1="56875" x2="12500" y2="59062"/>
                        <a14:foregroundMark x1="13906" y1="43438" x2="13906" y2="43438"/>
                        <a14:foregroundMark x1="96543" y1="42746" x2="97031" y2="42813"/>
                        <a14:foregroundMark x1="83438" y1="40938" x2="96389" y2="42724"/>
                        <a14:foregroundMark x1="94360" y1="74948" x2="93750" y2="82292"/>
                        <a14:foregroundMark x1="93750" y1="82292" x2="96328" y2="91563"/>
                        <a14:foregroundMark x1="96328" y1="91563" x2="86875" y2="94688"/>
                        <a14:foregroundMark x1="86875" y1="94688" x2="82656" y2="68646"/>
                        <a14:foregroundMark x1="82656" y1="68646" x2="82656" y2="48229"/>
                        <a14:foregroundMark x1="23906" y1="69063" x2="28516" y2="58854"/>
                        <a14:foregroundMark x1="28516" y1="58854" x2="32969" y2="66146"/>
                        <a14:foregroundMark x1="32969" y1="66146" x2="33203" y2="68125"/>
                        <a14:foregroundMark x1="27813" y1="58229" x2="27813" y2="58229"/>
                        <a14:foregroundMark x1="26797" y1="57396" x2="26797" y2="57396"/>
                        <a14:foregroundMark x1="28203" y1="57396" x2="28203" y2="57396"/>
                        <a14:foregroundMark x1="98359" y1="84479" x2="98750" y2="86667"/>
                        <a14:foregroundMark x1="95859" y1="83333" x2="96875" y2="83646"/>
                        <a14:foregroundMark x1="11719" y1="44271" x2="11719" y2="44271"/>
                        <a14:backgroundMark x1="22422" y1="48333" x2="30859" y2="54167"/>
                        <a14:backgroundMark x1="30859" y1="54167" x2="22500" y2="48333"/>
                        <a14:backgroundMark x1="35469" y1="55313" x2="35703" y2="69271"/>
                        <a14:backgroundMark x1="35234" y1="52812" x2="35625" y2="55625"/>
                        <a14:backgroundMark x1="32344" y1="55000" x2="31797" y2="53646"/>
                        <a14:backgroundMark x1="33203" y1="53021" x2="32813" y2="53021"/>
                        <a14:backgroundMark x1="21797" y1="46458" x2="22734" y2="50521"/>
                        <a14:backgroundMark x1="22031" y1="48646" x2="21016" y2="49167"/>
                        <a14:backgroundMark x1="33203" y1="54792" x2="31797" y2="53542"/>
                        <a14:backgroundMark x1="32578" y1="53542" x2="32578" y2="52500"/>
                        <a14:backgroundMark x1="32422" y1="51354" x2="32734" y2="53646"/>
                        <a14:backgroundMark x1="22109" y1="48958" x2="21484" y2="49688"/>
                        <a14:backgroundMark x1="22266" y1="60000" x2="23125" y2="76667"/>
                        <a14:backgroundMark x1="68203" y1="35417" x2="75000" y2="25417"/>
                        <a14:backgroundMark x1="75000" y1="25417" x2="86719" y2="22813"/>
                        <a14:backgroundMark x1="86719" y1="22813" x2="80156" y2="14271"/>
                        <a14:backgroundMark x1="80156" y1="14271" x2="73281" y2="16042"/>
                        <a14:backgroundMark x1="73281" y1="16042" x2="72813" y2="16563"/>
                        <a14:backgroundMark x1="87578" y1="27292" x2="89453" y2="37813"/>
                        <a14:backgroundMark x1="89453" y1="37813" x2="94609" y2="37604"/>
                        <a14:backgroundMark x1="96484" y1="43646" x2="95938" y2="80625"/>
                        <a14:backgroundMark x1="60625" y1="85521" x2="60625" y2="85521"/>
                        <a14:backgroundMark x1="62734" y1="84375" x2="60469" y2="86563"/>
                        <a14:backgroundMark x1="60781" y1="86667" x2="60859" y2="87500"/>
                        <a14:backgroundMark x1="58516" y1="91875" x2="50391" y2="95833"/>
                        <a14:backgroundMark x1="50391" y1="95833" x2="57813" y2="94896"/>
                        <a14:backgroundMark x1="57813" y1="94896" x2="57969" y2="94792"/>
                        <a14:backgroundMark x1="54375" y1="96250" x2="46016" y2="99271"/>
                        <a14:backgroundMark x1="46016" y1="99271" x2="54453" y2="99063"/>
                        <a14:backgroundMark x1="54453" y1="99063" x2="54844" y2="98646"/>
                        <a14:backgroundMark x1="58203" y1="91771" x2="62656" y2="89583"/>
                        <a14:backgroundMark x1="97969" y1="72292" x2="98594" y2="81667"/>
                        <a14:backgroundMark x1="98594" y1="81667" x2="98594" y2="81667"/>
                        <a14:backgroundMark x1="96641" y1="43438" x2="97344" y2="41875"/>
                        <a14:backgroundMark x1="96250" y1="43125" x2="96484" y2="42917"/>
                      </a14:backgroundRemoval>
                    </a14:imgEffect>
                  </a14:imgLayer>
                </a14:imgProps>
              </a:ext>
              <a:ext uri="{28A0092B-C50C-407E-A947-70E740481C1C}">
                <a14:useLocalDpi xmlns:a14="http://schemas.microsoft.com/office/drawing/2010/main" val="0"/>
              </a:ext>
            </a:extLst>
          </a:blip>
          <a:stretch>
            <a:fillRect/>
          </a:stretch>
        </p:blipFill>
        <p:spPr>
          <a:xfrm>
            <a:off x="349137" y="1558869"/>
            <a:ext cx="3795410" cy="2846557"/>
          </a:xfrm>
          <a:prstGeom prst="rect">
            <a:avLst/>
          </a:prstGeom>
        </p:spPr>
      </p:pic>
      <p:pic>
        <p:nvPicPr>
          <p:cNvPr id="4" name="図 3">
            <a:extLst>
              <a:ext uri="{FF2B5EF4-FFF2-40B4-BE49-F238E27FC236}">
                <a16:creationId xmlns:a16="http://schemas.microsoft.com/office/drawing/2014/main" id="{24993696-CD3E-E63D-48F5-6E5FAC69CD0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905129">
            <a:off x="988352" y="4979276"/>
            <a:ext cx="1636059" cy="1614099"/>
          </a:xfrm>
          <a:prstGeom prst="rect">
            <a:avLst/>
          </a:prstGeom>
        </p:spPr>
      </p:pic>
      <p:pic>
        <p:nvPicPr>
          <p:cNvPr id="25" name="図 24">
            <a:extLst>
              <a:ext uri="{FF2B5EF4-FFF2-40B4-BE49-F238E27FC236}">
                <a16:creationId xmlns:a16="http://schemas.microsoft.com/office/drawing/2014/main" id="{8040BA07-3F43-9275-9CA7-BF98DFE7A03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316696" y="1424074"/>
            <a:ext cx="615435" cy="628272"/>
          </a:xfrm>
          <a:prstGeom prst="rect">
            <a:avLst/>
          </a:prstGeom>
        </p:spPr>
      </p:pic>
      <p:sp>
        <p:nvSpPr>
          <p:cNvPr id="27" name="楕円 26">
            <a:extLst>
              <a:ext uri="{FF2B5EF4-FFF2-40B4-BE49-F238E27FC236}">
                <a16:creationId xmlns:a16="http://schemas.microsoft.com/office/drawing/2014/main" id="{74AF329D-CEEE-9136-ACFF-B1E5AF31E2B7}"/>
              </a:ext>
            </a:extLst>
          </p:cNvPr>
          <p:cNvSpPr/>
          <p:nvPr/>
        </p:nvSpPr>
        <p:spPr>
          <a:xfrm>
            <a:off x="3336040" y="4421718"/>
            <a:ext cx="3393280" cy="3501109"/>
          </a:xfrm>
          <a:prstGeom prst="ellipse">
            <a:avLst/>
          </a:prstGeom>
          <a:blipFill dpi="0" rotWithShape="1">
            <a:blip r:embed="rId15">
              <a:extLst>
                <a:ext uri="{28A0092B-C50C-407E-A947-70E740481C1C}">
                  <a14:useLocalDpi xmlns:a14="http://schemas.microsoft.com/office/drawing/2010/main" val="0"/>
                </a:ext>
              </a:extLst>
            </a:blip>
            <a:srcRect/>
            <a:stretch>
              <a:fillRect/>
            </a:stretch>
          </a:bli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9" name="正方形/長方形 28">
            <a:extLst>
              <a:ext uri="{FF2B5EF4-FFF2-40B4-BE49-F238E27FC236}">
                <a16:creationId xmlns:a16="http://schemas.microsoft.com/office/drawing/2014/main" id="{EBA1EDFB-F0AB-289F-878E-2CB6CF6B6026}"/>
              </a:ext>
            </a:extLst>
          </p:cNvPr>
          <p:cNvSpPr/>
          <p:nvPr/>
        </p:nvSpPr>
        <p:spPr>
          <a:xfrm>
            <a:off x="4056639" y="4797758"/>
            <a:ext cx="1890261" cy="307777"/>
          </a:xfrm>
          <a:prstGeom prst="rect">
            <a:avLst/>
          </a:prstGeom>
          <a:noFill/>
        </p:spPr>
        <p:txBody>
          <a:bodyPr wrap="none" lIns="91440" tIns="45720" rIns="91440" bIns="45720">
            <a:spAutoFit/>
          </a:bodyPr>
          <a:lstStyle/>
          <a:p>
            <a:pPr algn="ctr"/>
            <a:r>
              <a:rPr lang="ja-JP" altLang="en-US" sz="1400" b="1" u="sng" cap="none" spc="0" dirty="0">
                <a:ln w="0"/>
                <a:solidFill>
                  <a:schemeClr val="accent2">
                    <a:lumMod val="50000"/>
                  </a:schemeClr>
                </a:solidFill>
                <a:effectLst>
                  <a:outerShdw blurRad="38100" dist="19050" dir="2700000" algn="tl" rotWithShape="0">
                    <a:schemeClr val="accent6">
                      <a:lumMod val="20000"/>
                      <a:lumOff val="80000"/>
                      <a:alpha val="97000"/>
                    </a:schemeClr>
                  </a:outerShdw>
                </a:effectLst>
                <a:latin typeface="HG教科書体" panose="02020609000000000000" pitchFamily="17" charset="-128"/>
                <a:ea typeface="HG教科書体" panose="02020609000000000000" pitchFamily="17" charset="-128"/>
              </a:rPr>
              <a:t>大島紬</a:t>
            </a:r>
            <a:r>
              <a:rPr lang="ja-JP" altLang="en-US" sz="1400" b="1" u="sng" dirty="0">
                <a:ln w="0"/>
                <a:solidFill>
                  <a:schemeClr val="accent2">
                    <a:lumMod val="50000"/>
                  </a:schemeClr>
                </a:solidFill>
                <a:effectLst>
                  <a:outerShdw blurRad="38100" dist="19050" dir="2700000" algn="tl" rotWithShape="0">
                    <a:schemeClr val="accent6">
                      <a:lumMod val="20000"/>
                      <a:lumOff val="80000"/>
                      <a:alpha val="97000"/>
                    </a:schemeClr>
                  </a:outerShdw>
                </a:effectLst>
                <a:latin typeface="HG教科書体" panose="02020609000000000000" pitchFamily="17" charset="-128"/>
                <a:ea typeface="HG教科書体" panose="02020609000000000000" pitchFamily="17" charset="-128"/>
              </a:rPr>
              <a:t>の</a:t>
            </a:r>
            <a:r>
              <a:rPr lang="ja-JP" altLang="en-US" sz="1400" b="1" u="sng" cap="none" spc="0" dirty="0">
                <a:ln w="0"/>
                <a:solidFill>
                  <a:schemeClr val="accent2">
                    <a:lumMod val="50000"/>
                  </a:schemeClr>
                </a:solidFill>
                <a:latin typeface="HG教科書体" panose="02020609000000000000" pitchFamily="17" charset="-128"/>
                <a:ea typeface="HG教科書体" panose="02020609000000000000" pitchFamily="17" charset="-128"/>
              </a:rPr>
              <a:t>鼻緒で作る</a:t>
            </a:r>
            <a:r>
              <a:rPr lang="en-US" altLang="ja-JP" sz="1400" b="1" u="sng" cap="none" spc="0" dirty="0">
                <a:ln w="0"/>
                <a:solidFill>
                  <a:schemeClr val="accent2">
                    <a:lumMod val="50000"/>
                  </a:schemeClr>
                </a:solidFill>
                <a:latin typeface="HG教科書体" panose="02020609000000000000" pitchFamily="17" charset="-128"/>
                <a:ea typeface="HG教科書体" panose="02020609000000000000" pitchFamily="17" charset="-128"/>
              </a:rPr>
              <a:t>!</a:t>
            </a:r>
            <a:endParaRPr lang="en-US" altLang="ja-JP" sz="1400" b="0" cap="none" spc="0" dirty="0">
              <a:ln w="0"/>
              <a:solidFill>
                <a:schemeClr val="accent2">
                  <a:lumMod val="50000"/>
                </a:schemeClr>
              </a:solidFill>
              <a:latin typeface="HG丸ｺﾞｼｯｸM-PRO" panose="020F0600000000000000" pitchFamily="50" charset="-128"/>
              <a:ea typeface="HG丸ｺﾞｼｯｸM-PRO" panose="020F0600000000000000" pitchFamily="50" charset="-128"/>
            </a:endParaRPr>
          </a:p>
        </p:txBody>
      </p:sp>
      <p:sp>
        <p:nvSpPr>
          <p:cNvPr id="31" name="正方形/長方形 30">
            <a:extLst>
              <a:ext uri="{FF2B5EF4-FFF2-40B4-BE49-F238E27FC236}">
                <a16:creationId xmlns:a16="http://schemas.microsoft.com/office/drawing/2014/main" id="{E34ACE51-FAB0-A3FC-FBD9-7A9A1761D4C4}"/>
              </a:ext>
            </a:extLst>
          </p:cNvPr>
          <p:cNvSpPr/>
          <p:nvPr/>
        </p:nvSpPr>
        <p:spPr>
          <a:xfrm>
            <a:off x="3531307" y="5191653"/>
            <a:ext cx="3002745" cy="400110"/>
          </a:xfrm>
          <a:prstGeom prst="rect">
            <a:avLst/>
          </a:prstGeom>
          <a:noFill/>
        </p:spPr>
        <p:txBody>
          <a:bodyPr wrap="none" lIns="91440" tIns="45720" rIns="91440" bIns="45720">
            <a:spAutoFit/>
          </a:bodyPr>
          <a:lstStyle/>
          <a:p>
            <a:pPr algn="ctr"/>
            <a:r>
              <a:rPr lang="ja-JP" altLang="en-US" sz="2000" dirty="0">
                <a:ln w="0">
                  <a:solidFill>
                    <a:schemeClr val="accent2">
                      <a:lumMod val="40000"/>
                      <a:lumOff val="60000"/>
                    </a:schemeClr>
                  </a:solidFill>
                </a:ln>
                <a:solidFill>
                  <a:schemeClr val="accent4">
                    <a:lumMod val="50000"/>
                  </a:schemeClr>
                </a:solidFill>
                <a:effectLst>
                  <a:outerShdw blurRad="38100" dist="25400" dir="5400000" algn="ctr" rotWithShape="0">
                    <a:srgbClr val="6E747A">
                      <a:alpha val="43000"/>
                    </a:srgbClr>
                  </a:outerShdw>
                </a:effectLst>
                <a:latin typeface="HGP創英角ｺﾞｼｯｸUB" panose="020B0900000000000000" pitchFamily="50" charset="-128"/>
                <a:ea typeface="HGP創英角ｺﾞｼｯｸUB" panose="020B0900000000000000" pitchFamily="50" charset="-128"/>
              </a:rPr>
              <a:t>草履セミオーダー会開催！</a:t>
            </a:r>
          </a:p>
        </p:txBody>
      </p:sp>
      <p:sp>
        <p:nvSpPr>
          <p:cNvPr id="33" name="正方形/長方形 32">
            <a:extLst>
              <a:ext uri="{FF2B5EF4-FFF2-40B4-BE49-F238E27FC236}">
                <a16:creationId xmlns:a16="http://schemas.microsoft.com/office/drawing/2014/main" id="{F62897EE-33F5-7850-1200-B93D96903C45}"/>
              </a:ext>
            </a:extLst>
          </p:cNvPr>
          <p:cNvSpPr/>
          <p:nvPr/>
        </p:nvSpPr>
        <p:spPr>
          <a:xfrm>
            <a:off x="3987616" y="5674003"/>
            <a:ext cx="2188420" cy="677108"/>
          </a:xfrm>
          <a:prstGeom prst="rect">
            <a:avLst/>
          </a:prstGeom>
          <a:noFill/>
        </p:spPr>
        <p:txBody>
          <a:bodyPr wrap="none" lIns="91440" tIns="45720" rIns="91440" bIns="45720">
            <a:spAutoFit/>
          </a:bodyPr>
          <a:lstStyle/>
          <a:p>
            <a:pPr algn="ctr"/>
            <a:r>
              <a:rPr lang="ja-JP" altLang="en-US" sz="1400" cap="none" spc="0" dirty="0">
                <a:ln w="0"/>
                <a:solidFill>
                  <a:srgbClr val="423D17"/>
                </a:solidFill>
                <a:latin typeface="HGS創英角ｺﾞｼｯｸUB" panose="020B0A00000000000000" pitchFamily="50" charset="-128"/>
                <a:ea typeface="HGS創英角ｺﾞｼｯｸUB" panose="020B0A00000000000000" pitchFamily="50" charset="-128"/>
              </a:rPr>
              <a:t>本牛革</a:t>
            </a:r>
            <a:r>
              <a:rPr lang="ja-JP" altLang="en-US" sz="1200" cap="none" spc="0" dirty="0">
                <a:ln w="0"/>
                <a:solidFill>
                  <a:srgbClr val="423D17"/>
                </a:solidFill>
                <a:latin typeface="HGS創英角ｺﾞｼｯｸUB" panose="020B0A00000000000000" pitchFamily="50" charset="-128"/>
                <a:ea typeface="HGS創英角ｺﾞｼｯｸUB" panose="020B0A00000000000000" pitchFamily="50" charset="-128"/>
              </a:rPr>
              <a:t>を使用した高級草履</a:t>
            </a:r>
            <a:r>
              <a:rPr lang="en-US" altLang="ja-JP" sz="1200" cap="none" spc="0" dirty="0">
                <a:ln w="0"/>
                <a:solidFill>
                  <a:srgbClr val="423D17"/>
                </a:solidFill>
                <a:latin typeface="HGS創英角ｺﾞｼｯｸUB" panose="020B0A00000000000000" pitchFamily="50" charset="-128"/>
                <a:ea typeface="HGS創英角ｺﾞｼｯｸUB" panose="020B0A00000000000000" pitchFamily="50" charset="-128"/>
              </a:rPr>
              <a:t>!!</a:t>
            </a:r>
          </a:p>
          <a:p>
            <a:pPr algn="ctr"/>
            <a:r>
              <a:rPr lang="ja-JP" altLang="en-US" sz="1200" cap="none" spc="0" dirty="0">
                <a:ln w="0"/>
                <a:solidFill>
                  <a:srgbClr val="423D17"/>
                </a:solidFill>
                <a:latin typeface="HGS創英角ｺﾞｼｯｸUB" panose="020B0A00000000000000" pitchFamily="50" charset="-128"/>
                <a:ea typeface="HGS創英角ｺﾞｼｯｸUB" panose="020B0A00000000000000" pitchFamily="50" charset="-128"/>
              </a:rPr>
              <a:t>お好きな色で組み合わせて</a:t>
            </a:r>
            <a:endParaRPr lang="en-US" altLang="ja-JP" sz="1200" cap="none" spc="0" dirty="0">
              <a:ln w="0"/>
              <a:solidFill>
                <a:srgbClr val="423D17"/>
              </a:solidFill>
              <a:latin typeface="HGS創英角ｺﾞｼｯｸUB" panose="020B0A00000000000000" pitchFamily="50" charset="-128"/>
              <a:ea typeface="HGS創英角ｺﾞｼｯｸUB" panose="020B0A00000000000000" pitchFamily="50" charset="-128"/>
            </a:endParaRPr>
          </a:p>
          <a:p>
            <a:pPr algn="ctr"/>
            <a:r>
              <a:rPr lang="ja-JP" altLang="en-US" sz="1200" dirty="0">
                <a:ln w="0"/>
                <a:solidFill>
                  <a:srgbClr val="423D17"/>
                </a:solidFill>
                <a:latin typeface="HGS創英角ｺﾞｼｯｸUB" panose="020B0A00000000000000" pitchFamily="50" charset="-128"/>
                <a:ea typeface="HGS創英角ｺﾞｼｯｸUB" panose="020B0A00000000000000" pitchFamily="50" charset="-128"/>
              </a:rPr>
              <a:t>貴方だけ</a:t>
            </a:r>
            <a:r>
              <a:rPr lang="ja-JP" altLang="en-US" sz="1200" cap="none" spc="0" dirty="0">
                <a:ln w="0"/>
                <a:solidFill>
                  <a:srgbClr val="423D17"/>
                </a:solidFill>
                <a:latin typeface="HGS創英角ｺﾞｼｯｸUB" panose="020B0A00000000000000" pitchFamily="50" charset="-128"/>
                <a:ea typeface="HGS創英角ｺﾞｼｯｸUB" panose="020B0A00000000000000" pitchFamily="50" charset="-128"/>
              </a:rPr>
              <a:t>の草履</a:t>
            </a:r>
            <a:r>
              <a:rPr lang="ja-JP" altLang="en-US" sz="1200" dirty="0">
                <a:ln w="0"/>
                <a:solidFill>
                  <a:srgbClr val="423D17"/>
                </a:solidFill>
                <a:latin typeface="HGS創英角ｺﾞｼｯｸUB" panose="020B0A00000000000000" pitchFamily="50" charset="-128"/>
                <a:ea typeface="HGS創英角ｺﾞｼｯｸUB" panose="020B0A00000000000000" pitchFamily="50" charset="-128"/>
              </a:rPr>
              <a:t>に</a:t>
            </a:r>
            <a:r>
              <a:rPr lang="en-US" altLang="ja-JP" sz="1200" dirty="0">
                <a:ln w="0"/>
                <a:solidFill>
                  <a:srgbClr val="423D17"/>
                </a:solidFill>
                <a:latin typeface="HGS創英角ｺﾞｼｯｸUB" panose="020B0A00000000000000" pitchFamily="50" charset="-128"/>
                <a:ea typeface="HGS創英角ｺﾞｼｯｸUB" panose="020B0A00000000000000" pitchFamily="50" charset="-128"/>
              </a:rPr>
              <a:t>!!</a:t>
            </a:r>
            <a:endParaRPr lang="ja-JP" altLang="en-US" sz="1400" cap="none" spc="0" dirty="0">
              <a:ln w="0"/>
              <a:solidFill>
                <a:srgbClr val="423D17"/>
              </a:solidFill>
              <a:latin typeface="HGS創英角ｺﾞｼｯｸUB" panose="020B0A00000000000000" pitchFamily="50" charset="-128"/>
              <a:ea typeface="HGS創英角ｺﾞｼｯｸUB" panose="020B0A00000000000000" pitchFamily="50" charset="-128"/>
            </a:endParaRPr>
          </a:p>
        </p:txBody>
      </p:sp>
      <p:sp>
        <p:nvSpPr>
          <p:cNvPr id="43" name="正方形/長方形 42">
            <a:extLst>
              <a:ext uri="{FF2B5EF4-FFF2-40B4-BE49-F238E27FC236}">
                <a16:creationId xmlns:a16="http://schemas.microsoft.com/office/drawing/2014/main" id="{6FAFC251-5968-46BC-7D54-D95625C6C78D}"/>
              </a:ext>
            </a:extLst>
          </p:cNvPr>
          <p:cNvSpPr/>
          <p:nvPr/>
        </p:nvSpPr>
        <p:spPr>
          <a:xfrm>
            <a:off x="3699702" y="6318247"/>
            <a:ext cx="1031051" cy="261610"/>
          </a:xfrm>
          <a:prstGeom prst="rect">
            <a:avLst/>
          </a:prstGeom>
          <a:noFill/>
        </p:spPr>
        <p:txBody>
          <a:bodyPr wrap="none" lIns="91440" tIns="45720" rIns="91440" bIns="45720">
            <a:spAutoFit/>
          </a:bodyPr>
          <a:lstStyle/>
          <a:p>
            <a:pPr algn="ctr"/>
            <a:r>
              <a:rPr lang="ja-JP" altLang="en-US" sz="1100" b="0" cap="none" spc="0" dirty="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今回特別価格</a:t>
            </a:r>
          </a:p>
        </p:txBody>
      </p:sp>
      <p:pic>
        <p:nvPicPr>
          <p:cNvPr id="44" name="図 43">
            <a:extLst>
              <a:ext uri="{FF2B5EF4-FFF2-40B4-BE49-F238E27FC236}">
                <a16:creationId xmlns:a16="http://schemas.microsoft.com/office/drawing/2014/main" id="{E0555F5B-4CCF-E582-3592-E930FCEB2AD0}"/>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9928" b="95036" l="9946" r="90122">
                        <a14:foregroundMark x1="21516" y1="69495" x2="17118" y2="62906"/>
                        <a14:foregroundMark x1="17118" y1="62906" x2="16982" y2="62184"/>
                        <a14:foregroundMark x1="20704" y1="67690" x2="16238" y2="60921"/>
                        <a14:foregroundMark x1="16238" y1="60921" x2="16306" y2="60560"/>
                        <a14:foregroundMark x1="16238" y1="62094" x2="17727" y2="69675"/>
                        <a14:foregroundMark x1="17727" y1="69675" x2="22260" y2="65884"/>
                        <a14:foregroundMark x1="22260" y1="65884" x2="22260" y2="65884"/>
                        <a14:foregroundMark x1="15629" y1="59477" x2="18403" y2="68321"/>
                        <a14:foregroundMark x1="18403" y1="68321" x2="20636" y2="67690"/>
                        <a14:foregroundMark x1="90189" y1="41426" x2="89716" y2="49188"/>
                        <a14:foregroundMark x1="89716" y1="49188" x2="89716" y2="49188"/>
                        <a14:foregroundMark x1="88227" y1="53249" x2="73342" y2="85560"/>
                        <a14:foregroundMark x1="73342" y1="85560" x2="62991" y2="92419"/>
                        <a14:foregroundMark x1="62991" y1="92419" x2="54668" y2="91877"/>
                        <a14:foregroundMark x1="54668" y1="91877" x2="49932" y2="84206"/>
                        <a14:foregroundMark x1="57104" y1="94675" x2="63735" y2="95036"/>
                        <a14:foregroundMark x1="63735" y1="95036" x2="63938" y2="94856"/>
                        <a14:foregroundMark x1="16306" y1="59567" x2="16441" y2="67058"/>
                        <a14:foregroundMark x1="16441" y1="67058" x2="20162" y2="70036"/>
                        <a14:foregroundMark x1="15223" y1="59296" x2="15697" y2="66787"/>
                        <a14:foregroundMark x1="15697" y1="66787" x2="19959" y2="69224"/>
                        <a14:foregroundMark x1="47632" y1="42058" x2="38498" y2="42960"/>
                        <a14:foregroundMark x1="38498" y1="42960" x2="31800" y2="47383"/>
                      </a14:backgroundRemoval>
                    </a14:imgEffect>
                  </a14:imgLayer>
                </a14:imgProps>
              </a:ext>
              <a:ext uri="{28A0092B-C50C-407E-A947-70E740481C1C}">
                <a14:useLocalDpi xmlns:a14="http://schemas.microsoft.com/office/drawing/2010/main" val="0"/>
              </a:ext>
            </a:extLst>
          </a:blip>
          <a:stretch>
            <a:fillRect/>
          </a:stretch>
        </p:blipFill>
        <p:spPr>
          <a:xfrm>
            <a:off x="3303922" y="6751052"/>
            <a:ext cx="1541562" cy="1134573"/>
          </a:xfrm>
          <a:prstGeom prst="rect">
            <a:avLst/>
          </a:prstGeom>
        </p:spPr>
      </p:pic>
      <p:sp>
        <p:nvSpPr>
          <p:cNvPr id="45" name="正方形/長方形 44">
            <a:extLst>
              <a:ext uri="{FF2B5EF4-FFF2-40B4-BE49-F238E27FC236}">
                <a16:creationId xmlns:a16="http://schemas.microsoft.com/office/drawing/2014/main" id="{23080029-F7FD-5060-4300-BC9A9B3AFADF}"/>
              </a:ext>
            </a:extLst>
          </p:cNvPr>
          <p:cNvSpPr/>
          <p:nvPr/>
        </p:nvSpPr>
        <p:spPr>
          <a:xfrm>
            <a:off x="3731146" y="6424520"/>
            <a:ext cx="2848992" cy="707886"/>
          </a:xfrm>
          <a:prstGeom prst="rect">
            <a:avLst/>
          </a:prstGeom>
          <a:noFill/>
        </p:spPr>
        <p:txBody>
          <a:bodyPr wrap="square" lIns="91440" tIns="45720" rIns="91440" bIns="45720">
            <a:spAutoFit/>
          </a:bodyPr>
          <a:lstStyle/>
          <a:p>
            <a:pPr algn="ctr"/>
            <a:r>
              <a:rPr lang="en-US" altLang="ja-JP" sz="4000" b="1" cap="none" spc="0" dirty="0">
                <a:ln w="22225">
                  <a:solidFill>
                    <a:schemeClr val="accent2"/>
                  </a:solidFill>
                  <a:prstDash val="solid"/>
                </a:ln>
                <a:solidFill>
                  <a:schemeClr val="accent2">
                    <a:lumMod val="40000"/>
                    <a:lumOff val="60000"/>
                  </a:schemeClr>
                </a:solidFill>
                <a:effectLst/>
                <a:latin typeface="HGP創英角ｺﾞｼｯｸUB" panose="020B0A00000000000000" pitchFamily="50" charset="-128"/>
                <a:ea typeface="HGP創英角ｺﾞｼｯｸUB" panose="020B0A00000000000000" pitchFamily="50" charset="-128"/>
              </a:rPr>
              <a:t>23000</a:t>
            </a:r>
            <a:r>
              <a:rPr lang="ja-JP" altLang="en-US" sz="1600" b="1" cap="none" spc="0" dirty="0">
                <a:ln w="22225">
                  <a:solidFill>
                    <a:schemeClr val="accent2"/>
                  </a:solidFill>
                  <a:prstDash val="solid"/>
                </a:ln>
                <a:solidFill>
                  <a:schemeClr val="accent2">
                    <a:lumMod val="40000"/>
                    <a:lumOff val="60000"/>
                  </a:schemeClr>
                </a:solidFill>
                <a:effectLst/>
                <a:latin typeface="HGP創英角ｺﾞｼｯｸUB" panose="020B0A00000000000000" pitchFamily="50" charset="-128"/>
                <a:ea typeface="HGP創英角ｺﾞｼｯｸUB" panose="020B0A00000000000000" pitchFamily="50" charset="-128"/>
              </a:rPr>
              <a:t>円</a:t>
            </a:r>
            <a:r>
              <a:rPr lang="en-US" altLang="ja-JP" sz="1600" b="1" cap="none" spc="0" dirty="0">
                <a:ln w="22225">
                  <a:solidFill>
                    <a:schemeClr val="accent2"/>
                  </a:solidFill>
                  <a:prstDash val="solid"/>
                </a:ln>
                <a:solidFill>
                  <a:schemeClr val="accent2">
                    <a:lumMod val="40000"/>
                    <a:lumOff val="60000"/>
                  </a:schemeClr>
                </a:solidFill>
                <a:effectLst/>
                <a:latin typeface="HGP創英角ｺﾞｼｯｸUB" panose="020B0A00000000000000" pitchFamily="50" charset="-128"/>
                <a:ea typeface="HGP創英角ｺﾞｼｯｸUB" panose="020B0A00000000000000" pitchFamily="50" charset="-128"/>
              </a:rPr>
              <a:t>+</a:t>
            </a:r>
            <a:r>
              <a:rPr lang="ja-JP" altLang="en-US" sz="1600" b="1" cap="none" spc="0" dirty="0">
                <a:ln w="22225">
                  <a:solidFill>
                    <a:schemeClr val="accent2"/>
                  </a:solidFill>
                  <a:prstDash val="solid"/>
                </a:ln>
                <a:solidFill>
                  <a:schemeClr val="accent2">
                    <a:lumMod val="40000"/>
                    <a:lumOff val="60000"/>
                  </a:schemeClr>
                </a:solidFill>
                <a:effectLst/>
                <a:latin typeface="HGP創英角ｺﾞｼｯｸUB" panose="020B0A00000000000000" pitchFamily="50" charset="-128"/>
                <a:ea typeface="HGP創英角ｺﾞｼｯｸUB" panose="020B0A00000000000000" pitchFamily="50" charset="-128"/>
              </a:rPr>
              <a:t>税</a:t>
            </a:r>
            <a:endParaRPr lang="ja-JP" altLang="en-US" sz="5400" b="1" cap="none" spc="0" dirty="0">
              <a:ln w="22225">
                <a:solidFill>
                  <a:schemeClr val="accent2"/>
                </a:solidFill>
                <a:prstDash val="solid"/>
              </a:ln>
              <a:solidFill>
                <a:schemeClr val="accent2">
                  <a:lumMod val="40000"/>
                  <a:lumOff val="60000"/>
                </a:schemeClr>
              </a:solidFill>
              <a:effectLst/>
            </a:endParaRPr>
          </a:p>
        </p:txBody>
      </p:sp>
      <p:pic>
        <p:nvPicPr>
          <p:cNvPr id="46" name="図 45">
            <a:extLst>
              <a:ext uri="{FF2B5EF4-FFF2-40B4-BE49-F238E27FC236}">
                <a16:creationId xmlns:a16="http://schemas.microsoft.com/office/drawing/2014/main" id="{ABA544F1-FA19-3A37-B7D2-37951EC152F3}"/>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9928" b="89982" l="5413" r="91272">
                        <a14:foregroundMark x1="14750" y1="66968" x2="8051" y2="58935"/>
                        <a14:foregroundMark x1="8051" y1="58935" x2="5413" y2="69043"/>
                        <a14:foregroundMark x1="5413" y1="69043" x2="15832" y2="72653"/>
                        <a14:foregroundMark x1="15832" y1="72653" x2="17524" y2="66155"/>
                        <a14:foregroundMark x1="89242" y1="48466" x2="96482" y2="56227"/>
                        <a14:foregroundMark x1="96482" y1="56227" x2="95737" y2="70758"/>
                        <a14:foregroundMark x1="95737" y1="70758" x2="91272" y2="76986"/>
                        <a14:foregroundMark x1="91272" y1="76986" x2="87889" y2="67329"/>
                        <a14:foregroundMark x1="87889" y1="67329" x2="88769" y2="49639"/>
                        <a14:foregroundMark x1="88769" y1="49639" x2="89445" y2="49278"/>
                        <a14:backgroundMark x1="47361" y1="50993" x2="47361" y2="50993"/>
                        <a14:backgroundMark x1="47361" y1="50993" x2="33965" y2="51264"/>
                        <a14:backgroundMark x1="33965" y1="51264" x2="33965" y2="51264"/>
                      </a14:backgroundRemoval>
                    </a14:imgEffect>
                  </a14:imgLayer>
                </a14:imgProps>
              </a:ext>
              <a:ext uri="{28A0092B-C50C-407E-A947-70E740481C1C}">
                <a14:useLocalDpi xmlns:a14="http://schemas.microsoft.com/office/drawing/2010/main" val="0"/>
              </a:ext>
            </a:extLst>
          </a:blip>
          <a:stretch>
            <a:fillRect/>
          </a:stretch>
        </p:blipFill>
        <p:spPr>
          <a:xfrm rot="903491">
            <a:off x="5785168" y="5929018"/>
            <a:ext cx="784139" cy="587839"/>
          </a:xfrm>
          <a:prstGeom prst="rect">
            <a:avLst/>
          </a:prstGeom>
        </p:spPr>
      </p:pic>
    </p:spTree>
    <p:extLst>
      <p:ext uri="{BB962C8B-B14F-4D97-AF65-F5344CB8AC3E}">
        <p14:creationId xmlns:p14="http://schemas.microsoft.com/office/powerpoint/2010/main" val="658199376"/>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342</TotalTime>
  <Words>163</Words>
  <Application>Microsoft Office PowerPoint</Application>
  <PresentationFormat>A4 210 x 297 mm</PresentationFormat>
  <Paragraphs>25</Paragraphs>
  <Slides>1</Slides>
  <Notes>0</Notes>
  <HiddenSlides>0</HiddenSlides>
  <MMClips>0</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1</vt:i4>
      </vt:variant>
    </vt:vector>
  </HeadingPairs>
  <TitlesOfParts>
    <vt:vector size="14" baseType="lpstr">
      <vt:lpstr>-apple-system</vt:lpstr>
      <vt:lpstr>BIZ UDP明朝 Medium</vt:lpstr>
      <vt:lpstr>HGP創英角ｺﾞｼｯｸUB</vt:lpstr>
      <vt:lpstr>HGS創英角ｺﾞｼｯｸUB</vt:lpstr>
      <vt:lpstr>HG丸ｺﾞｼｯｸM-PRO</vt:lpstr>
      <vt:lpstr>HG教科書体</vt:lpstr>
      <vt:lpstr>HG明朝E</vt:lpstr>
      <vt:lpstr>游ゴシック</vt:lpstr>
      <vt:lpstr>Yu Gothic Medium</vt:lpstr>
      <vt:lpstr>Arial</vt:lpstr>
      <vt:lpstr>Calibri</vt:lpstr>
      <vt:lpstr>Calibri Light</vt:lpstr>
      <vt:lpstr>Office テーマ</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堀 咲久紗</dc:creator>
  <cp:lastModifiedBy>堀 咲久紗</cp:lastModifiedBy>
  <cp:revision>14</cp:revision>
  <cp:lastPrinted>2023-11-23T03:29:59Z</cp:lastPrinted>
  <dcterms:created xsi:type="dcterms:W3CDTF">2022-01-26T15:25:17Z</dcterms:created>
  <dcterms:modified xsi:type="dcterms:W3CDTF">2023-11-23T03:33:00Z</dcterms:modified>
</cp:coreProperties>
</file>